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06" r:id="rId2"/>
    <p:sldId id="307" r:id="rId3"/>
    <p:sldId id="308" r:id="rId4"/>
    <p:sldId id="309" r:id="rId5"/>
    <p:sldId id="310" r:id="rId6"/>
    <p:sldId id="311" r:id="rId7"/>
    <p:sldId id="312" r:id="rId8"/>
    <p:sldId id="313" r:id="rId9"/>
    <p:sldId id="257" r:id="rId10"/>
    <p:sldId id="258" r:id="rId11"/>
    <p:sldId id="290" r:id="rId12"/>
    <p:sldId id="291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32" r:id="rId32"/>
    <p:sldId id="333" r:id="rId33"/>
    <p:sldId id="259" r:id="rId34"/>
    <p:sldId id="260" r:id="rId35"/>
    <p:sldId id="334" r:id="rId36"/>
    <p:sldId id="336" r:id="rId37"/>
    <p:sldId id="337" r:id="rId38"/>
    <p:sldId id="281" r:id="rId39"/>
    <p:sldId id="282" r:id="rId40"/>
    <p:sldId id="283" r:id="rId41"/>
    <p:sldId id="284" r:id="rId42"/>
    <p:sldId id="285" r:id="rId43"/>
    <p:sldId id="339" r:id="rId44"/>
    <p:sldId id="286" r:id="rId45"/>
    <p:sldId id="287" r:id="rId46"/>
    <p:sldId id="288" r:id="rId47"/>
    <p:sldId id="289" r:id="rId48"/>
    <p:sldId id="305" r:id="rId49"/>
    <p:sldId id="301" r:id="rId50"/>
    <p:sldId id="302" r:id="rId51"/>
    <p:sldId id="303" r:id="rId52"/>
    <p:sldId id="304" r:id="rId5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F6163B"/>
    <a:srgbClr val="00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87" d="100"/>
          <a:sy n="87" d="100"/>
        </p:scale>
        <p:origin x="-654" y="-264"/>
      </p:cViewPr>
      <p:guideLst>
        <p:guide orient="horz" pos="2160"/>
        <p:guide pos="283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F3F3E-78EC-45C6-ACF8-EDCB721639C1}" type="datetimeFigureOut">
              <a:rPr lang="es-MX" smtClean="0"/>
              <a:pPr/>
              <a:t>12/09/2017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15303-458E-44A0-BACF-6B232061916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0F068-3617-40C2-809F-06533187A84C}" type="slidenum">
              <a:rPr lang="es-MX" smtClean="0"/>
              <a:pPr/>
              <a:t>14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1851057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0F068-3617-40C2-809F-06533187A84C}" type="slidenum">
              <a:rPr lang="es-MX" smtClean="0"/>
              <a:pPr/>
              <a:t>24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3780202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0F068-3617-40C2-809F-06533187A84C}" type="slidenum">
              <a:rPr lang="es-MX" smtClean="0"/>
              <a:pPr/>
              <a:t>25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3780202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0F068-3617-40C2-809F-06533187A84C}" type="slidenum">
              <a:rPr lang="es-MX" smtClean="0"/>
              <a:pPr/>
              <a:t>26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3780202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0F068-3617-40C2-809F-06533187A84C}" type="slidenum">
              <a:rPr lang="es-MX" smtClean="0"/>
              <a:pPr/>
              <a:t>27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3780202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0F068-3617-40C2-809F-06533187A84C}" type="slidenum">
              <a:rPr lang="es-MX" smtClean="0"/>
              <a:pPr/>
              <a:t>28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3780202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0F068-3617-40C2-809F-06533187A84C}" type="slidenum">
              <a:rPr lang="es-MX" smtClean="0"/>
              <a:pPr/>
              <a:t>29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37802026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0F068-3617-40C2-809F-06533187A84C}" type="slidenum">
              <a:rPr lang="es-MX" smtClean="0"/>
              <a:pPr/>
              <a:t>30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3202740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0F068-3617-40C2-809F-06533187A84C}" type="slidenum">
              <a:rPr lang="es-MX" smtClean="0"/>
              <a:pPr/>
              <a:t>31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3202740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0F068-3617-40C2-809F-06533187A84C}" type="slidenum">
              <a:rPr lang="es-MX" smtClean="0"/>
              <a:pPr/>
              <a:t>32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3202740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0F068-3617-40C2-809F-06533187A84C}" type="slidenum">
              <a:rPr lang="es-MX" smtClean="0"/>
              <a:pPr/>
              <a:t>15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2711217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0F068-3617-40C2-809F-06533187A84C}" type="slidenum">
              <a:rPr lang="es-MX" smtClean="0"/>
              <a:pPr/>
              <a:t>16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4170956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0F068-3617-40C2-809F-06533187A84C}" type="slidenum">
              <a:rPr lang="es-MX" smtClean="0"/>
              <a:pPr/>
              <a:t>17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4170956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0F068-3617-40C2-809F-06533187A84C}" type="slidenum">
              <a:rPr lang="es-MX" smtClean="0"/>
              <a:pPr/>
              <a:t>18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4170956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0F068-3617-40C2-809F-06533187A84C}" type="slidenum">
              <a:rPr lang="es-MX" smtClean="0"/>
              <a:pPr/>
              <a:t>19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4170956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0F068-3617-40C2-809F-06533187A84C}" type="slidenum">
              <a:rPr lang="es-MX" smtClean="0"/>
              <a:pPr/>
              <a:t>20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3202740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0F068-3617-40C2-809F-06533187A84C}" type="slidenum">
              <a:rPr lang="es-MX" smtClean="0"/>
              <a:pPr/>
              <a:t>21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3202740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0F068-3617-40C2-809F-06533187A84C}" type="slidenum">
              <a:rPr lang="es-MX" smtClean="0"/>
              <a:pPr/>
              <a:t>22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3202740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899-F18E-4BC6-890D-EA4D2363ED7E}" type="datetimeFigureOut">
              <a:rPr lang="es-MX" smtClean="0"/>
              <a:pPr/>
              <a:t>12/09/2017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8E64-F5C9-41E8-AB93-D108F22AEDF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899-F18E-4BC6-890D-EA4D2363ED7E}" type="datetimeFigureOut">
              <a:rPr lang="es-MX" smtClean="0"/>
              <a:pPr/>
              <a:t>12/09/2017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8E64-F5C9-41E8-AB93-D108F22AEDF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899-F18E-4BC6-890D-EA4D2363ED7E}" type="datetimeFigureOut">
              <a:rPr lang="es-MX" smtClean="0"/>
              <a:pPr/>
              <a:t>12/09/2017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8E64-F5C9-41E8-AB93-D108F22AEDF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899-F18E-4BC6-890D-EA4D2363ED7E}" type="datetimeFigureOut">
              <a:rPr lang="es-MX" smtClean="0"/>
              <a:pPr/>
              <a:t>12/09/2017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8E64-F5C9-41E8-AB93-D108F22AEDF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899-F18E-4BC6-890D-EA4D2363ED7E}" type="datetimeFigureOut">
              <a:rPr lang="es-MX" smtClean="0"/>
              <a:pPr/>
              <a:t>12/09/2017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8E64-F5C9-41E8-AB93-D108F22AEDF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899-F18E-4BC6-890D-EA4D2363ED7E}" type="datetimeFigureOut">
              <a:rPr lang="es-MX" smtClean="0"/>
              <a:pPr/>
              <a:t>12/09/2017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8E64-F5C9-41E8-AB93-D108F22AEDF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899-F18E-4BC6-890D-EA4D2363ED7E}" type="datetimeFigureOut">
              <a:rPr lang="es-MX" smtClean="0"/>
              <a:pPr/>
              <a:t>12/09/2017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8E64-F5C9-41E8-AB93-D108F22AEDF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899-F18E-4BC6-890D-EA4D2363ED7E}" type="datetimeFigureOut">
              <a:rPr lang="es-MX" smtClean="0"/>
              <a:pPr/>
              <a:t>12/09/2017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8E64-F5C9-41E8-AB93-D108F22AEDF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899-F18E-4BC6-890D-EA4D2363ED7E}" type="datetimeFigureOut">
              <a:rPr lang="es-MX" smtClean="0"/>
              <a:pPr/>
              <a:t>12/09/2017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8E64-F5C9-41E8-AB93-D108F22AEDF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899-F18E-4BC6-890D-EA4D2363ED7E}" type="datetimeFigureOut">
              <a:rPr lang="es-MX" smtClean="0"/>
              <a:pPr/>
              <a:t>12/09/2017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8E64-F5C9-41E8-AB93-D108F22AEDF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899-F18E-4BC6-890D-EA4D2363ED7E}" type="datetimeFigureOut">
              <a:rPr lang="es-MX" smtClean="0"/>
              <a:pPr/>
              <a:t>12/09/2017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8E64-F5C9-41E8-AB93-D108F22AEDF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D0899-F18E-4BC6-890D-EA4D2363ED7E}" type="datetimeFigureOut">
              <a:rPr lang="es-MX" smtClean="0"/>
              <a:pPr/>
              <a:t>12/09/2017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58E64-F5C9-41E8-AB93-D108F22AEDF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285720" y="2071674"/>
          <a:ext cx="3929090" cy="4137371"/>
        </p:xfrm>
        <a:graphic>
          <a:graphicData uri="http://schemas.openxmlformats.org/drawingml/2006/table">
            <a:tbl>
              <a:tblPr/>
              <a:tblGrid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</a:tblGrid>
              <a:tr h="2162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12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2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2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2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2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2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2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2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2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2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2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2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2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2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2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66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66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66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4500563" y="2071678"/>
          <a:ext cx="4286282" cy="4107540"/>
        </p:xfrm>
        <a:graphic>
          <a:graphicData uri="http://schemas.openxmlformats.org/drawingml/2006/table">
            <a:tbl>
              <a:tblPr/>
              <a:tblGrid>
                <a:gridCol w="389662"/>
                <a:gridCol w="389662"/>
                <a:gridCol w="389662"/>
                <a:gridCol w="389662"/>
                <a:gridCol w="389662"/>
                <a:gridCol w="389662"/>
                <a:gridCol w="389662"/>
                <a:gridCol w="389662"/>
                <a:gridCol w="389662"/>
                <a:gridCol w="389662"/>
                <a:gridCol w="389662"/>
              </a:tblGrid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  <a:endParaRPr lang="es-MX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  <a:endParaRPr lang="es-MX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  <a:endParaRPr lang="es-MX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  <a:endParaRPr lang="es-MX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2214546" y="214290"/>
            <a:ext cx="671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/>
              <a:t>Ejercicio para repasar la serie de la Tabla del 9</a:t>
            </a:r>
          </a:p>
          <a:p>
            <a:r>
              <a:rPr lang="es-MX" sz="2400" b="1" i="1" dirty="0" smtClean="0"/>
              <a:t>Nombre del Alumno__________________________</a:t>
            </a:r>
            <a:endParaRPr lang="es-MX" sz="2400" b="1" i="1" dirty="0"/>
          </a:p>
        </p:txBody>
      </p:sp>
      <p:pic>
        <p:nvPicPr>
          <p:cNvPr id="8" name="7 Imagen" descr="TABLILOCAS GOBIERNO IMAG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4" y="142852"/>
            <a:ext cx="1857356" cy="1839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18 Grupo"/>
          <p:cNvGrpSpPr/>
          <p:nvPr/>
        </p:nvGrpSpPr>
        <p:grpSpPr>
          <a:xfrm>
            <a:off x="142876" y="-24"/>
            <a:ext cx="8786842" cy="6735716"/>
            <a:chOff x="142876" y="-24"/>
            <a:chExt cx="8786842" cy="6735716"/>
          </a:xfrm>
        </p:grpSpPr>
        <p:sp>
          <p:nvSpPr>
            <p:cNvPr id="8" name="7 CuadroTexto"/>
            <p:cNvSpPr txBox="1"/>
            <p:nvPr/>
          </p:nvSpPr>
          <p:spPr>
            <a:xfrm>
              <a:off x="2143108" y="-24"/>
              <a:ext cx="4846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 smtClean="0"/>
                <a:t>Rueda de Multiplicar para practicar la Tabla del 8</a:t>
              </a:r>
              <a:endParaRPr lang="es-MX" b="1" dirty="0"/>
            </a:p>
          </p:txBody>
        </p:sp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2876" y="286419"/>
              <a:ext cx="8786842" cy="6449273"/>
            </a:xfrm>
            <a:prstGeom prst="rect">
              <a:avLst/>
            </a:prstGeom>
            <a:noFill/>
          </p:spPr>
        </p:pic>
        <p:pic>
          <p:nvPicPr>
            <p:cNvPr id="17" name="16 Imagen" descr="TABLILOCAS GOBIERNO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3240" y="2571744"/>
              <a:ext cx="3357586" cy="2286016"/>
            </a:xfrm>
            <a:prstGeom prst="rect">
              <a:avLst/>
            </a:prstGeom>
          </p:spPr>
        </p:pic>
        <p:sp>
          <p:nvSpPr>
            <p:cNvPr id="18" name="17 Rectángulo"/>
            <p:cNvSpPr/>
            <p:nvPr/>
          </p:nvSpPr>
          <p:spPr>
            <a:xfrm>
              <a:off x="4572000" y="3143248"/>
              <a:ext cx="6429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5400" b="1" dirty="0" smtClean="0">
                  <a:ln w="11430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omic Sans MS" pitchFamily="66" charset="0"/>
                </a:rPr>
                <a:t>8</a:t>
              </a:r>
              <a:endParaRPr lang="es-ES" sz="5400" b="1" cap="none" spc="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11 Grupo"/>
          <p:cNvGrpSpPr/>
          <p:nvPr/>
        </p:nvGrpSpPr>
        <p:grpSpPr>
          <a:xfrm>
            <a:off x="214282" y="-24"/>
            <a:ext cx="8763029" cy="6858024"/>
            <a:chOff x="380971" y="-24"/>
            <a:chExt cx="8763029" cy="685802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0971" y="285728"/>
              <a:ext cx="8763029" cy="6572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2 CuadroTexto"/>
            <p:cNvSpPr txBox="1"/>
            <p:nvPr/>
          </p:nvSpPr>
          <p:spPr>
            <a:xfrm>
              <a:off x="2143108" y="-24"/>
              <a:ext cx="5094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 smtClean="0"/>
                <a:t>Rueda de Multiplicar para practicar todas las Tablas</a:t>
              </a:r>
              <a:endParaRPr lang="es-MX" b="1" dirty="0"/>
            </a:p>
          </p:txBody>
        </p:sp>
        <p:pic>
          <p:nvPicPr>
            <p:cNvPr id="7" name="6 Imagen" descr="TABLILOCAS GOBIERNO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8926" y="2571744"/>
              <a:ext cx="3643338" cy="2643206"/>
            </a:xfrm>
            <a:prstGeom prst="rect">
              <a:avLst/>
            </a:prstGeom>
          </p:spPr>
        </p:pic>
        <p:cxnSp>
          <p:nvCxnSpPr>
            <p:cNvPr id="9" name="8 Conector recto"/>
            <p:cNvCxnSpPr/>
            <p:nvPr/>
          </p:nvCxnSpPr>
          <p:spPr>
            <a:xfrm>
              <a:off x="4500563" y="3857628"/>
              <a:ext cx="500065" cy="0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149 Grupo"/>
          <p:cNvGrpSpPr/>
          <p:nvPr/>
        </p:nvGrpSpPr>
        <p:grpSpPr>
          <a:xfrm>
            <a:off x="-32" y="142852"/>
            <a:ext cx="9144032" cy="6357982"/>
            <a:chOff x="-32" y="142852"/>
            <a:chExt cx="9144032" cy="6357982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2" y="714404"/>
              <a:ext cx="2928958" cy="2786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2 CuadroTexto"/>
            <p:cNvSpPr txBox="1"/>
            <p:nvPr/>
          </p:nvSpPr>
          <p:spPr>
            <a:xfrm>
              <a:off x="1337101" y="1416618"/>
              <a:ext cx="250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5</a:t>
              </a:r>
              <a:endParaRPr lang="es-MX" b="1" dirty="0"/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1775553" y="1500198"/>
              <a:ext cx="250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8</a:t>
              </a:r>
              <a:endParaRPr lang="es-MX" b="1" dirty="0"/>
            </a:p>
          </p:txBody>
        </p:sp>
        <p:sp>
          <p:nvSpPr>
            <p:cNvPr id="5" name="4 CuadroTexto"/>
            <p:cNvSpPr txBox="1"/>
            <p:nvPr/>
          </p:nvSpPr>
          <p:spPr>
            <a:xfrm>
              <a:off x="933195" y="1488056"/>
              <a:ext cx="250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6</a:t>
              </a:r>
              <a:endParaRPr lang="es-MX" b="1" dirty="0"/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637358" y="1845246"/>
              <a:ext cx="250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2</a:t>
              </a:r>
              <a:endParaRPr lang="es-MX" b="1" dirty="0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2048720" y="1845246"/>
              <a:ext cx="250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1</a:t>
              </a:r>
              <a:endParaRPr lang="es-MX" b="1" dirty="0"/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1320275" y="2714644"/>
              <a:ext cx="250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0</a:t>
              </a:r>
              <a:endParaRPr lang="es-MX" b="1" dirty="0"/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637358" y="2273874"/>
              <a:ext cx="250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3</a:t>
              </a:r>
              <a:endParaRPr lang="es-MX" b="1" dirty="0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2037504" y="2273874"/>
              <a:ext cx="250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4</a:t>
              </a:r>
              <a:endParaRPr lang="es-MX" b="1" dirty="0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887667" y="2565861"/>
              <a:ext cx="250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7</a:t>
              </a:r>
              <a:endParaRPr lang="es-MX" b="1" dirty="0"/>
            </a:p>
          </p:txBody>
        </p:sp>
        <p:sp>
          <p:nvSpPr>
            <p:cNvPr id="12" name="11 CuadroTexto"/>
            <p:cNvSpPr txBox="1"/>
            <p:nvPr/>
          </p:nvSpPr>
          <p:spPr>
            <a:xfrm rot="20904685">
              <a:off x="1716052" y="2542861"/>
              <a:ext cx="576643" cy="389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10</a:t>
              </a:r>
              <a:endParaRPr lang="es-MX" b="1" dirty="0"/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7488" y="714380"/>
              <a:ext cx="3071834" cy="2714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16 CuadroTexto"/>
            <p:cNvSpPr txBox="1"/>
            <p:nvPr/>
          </p:nvSpPr>
          <p:spPr>
            <a:xfrm>
              <a:off x="4259847" y="1398594"/>
              <a:ext cx="262716" cy="359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0</a:t>
              </a:r>
              <a:endParaRPr lang="es-MX" b="1" dirty="0"/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4719687" y="1480032"/>
              <a:ext cx="262716" cy="359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7</a:t>
              </a:r>
              <a:endParaRPr lang="es-MX" b="1" dirty="0"/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3769459" y="1480032"/>
              <a:ext cx="490388" cy="359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10</a:t>
              </a:r>
              <a:endParaRPr lang="es-MX" b="1" dirty="0"/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3525970" y="1816236"/>
              <a:ext cx="262716" cy="359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1</a:t>
              </a:r>
              <a:endParaRPr lang="es-MX" b="1" dirty="0"/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5006179" y="1816236"/>
              <a:ext cx="262716" cy="359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2</a:t>
              </a:r>
              <a:endParaRPr lang="es-MX" b="1" dirty="0"/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4242200" y="2663349"/>
              <a:ext cx="262716" cy="359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5</a:t>
              </a:r>
              <a:endParaRPr lang="es-MX" b="1" dirty="0"/>
            </a:p>
          </p:txBody>
        </p:sp>
        <p:sp>
          <p:nvSpPr>
            <p:cNvPr id="23" name="22 CuadroTexto"/>
            <p:cNvSpPr txBox="1"/>
            <p:nvPr/>
          </p:nvSpPr>
          <p:spPr>
            <a:xfrm>
              <a:off x="3525970" y="2233877"/>
              <a:ext cx="262716" cy="359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3</a:t>
              </a:r>
              <a:endParaRPr lang="es-MX" b="1" dirty="0"/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4994416" y="2233877"/>
              <a:ext cx="262716" cy="359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4</a:t>
              </a:r>
              <a:endParaRPr lang="es-MX" b="1" dirty="0"/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3788489" y="2518379"/>
              <a:ext cx="262716" cy="359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8</a:t>
              </a:r>
              <a:endParaRPr lang="es-MX" b="1" dirty="0"/>
            </a:p>
          </p:txBody>
        </p:sp>
        <p:sp>
          <p:nvSpPr>
            <p:cNvPr id="26" name="25 CuadroTexto"/>
            <p:cNvSpPr txBox="1"/>
            <p:nvPr/>
          </p:nvSpPr>
          <p:spPr>
            <a:xfrm rot="20904685">
              <a:off x="4734718" y="2522911"/>
              <a:ext cx="429738" cy="359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6</a:t>
              </a:r>
              <a:endParaRPr lang="es-MX" b="1" dirty="0"/>
            </a:p>
          </p:txBody>
        </p:sp>
        <p:grpSp>
          <p:nvGrpSpPr>
            <p:cNvPr id="27" name="26 Grupo"/>
            <p:cNvGrpSpPr/>
            <p:nvPr/>
          </p:nvGrpSpPr>
          <p:grpSpPr>
            <a:xfrm>
              <a:off x="5857852" y="714404"/>
              <a:ext cx="3286148" cy="2786058"/>
              <a:chOff x="142844" y="0"/>
              <a:chExt cx="3286148" cy="2786058"/>
            </a:xfrm>
          </p:grpSpPr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2844" y="0"/>
                <a:ext cx="3286148" cy="27860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9" name="28 CuadroTexto"/>
              <p:cNvSpPr txBox="1"/>
              <p:nvPr/>
            </p:nvSpPr>
            <p:spPr>
              <a:xfrm>
                <a:off x="1643042" y="702214"/>
                <a:ext cx="281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0</a:t>
                </a:r>
                <a:endParaRPr lang="es-MX" b="1" dirty="0"/>
              </a:p>
            </p:txBody>
          </p:sp>
          <p:sp>
            <p:nvSpPr>
              <p:cNvPr id="30" name="29 CuadroTexto"/>
              <p:cNvSpPr txBox="1"/>
              <p:nvPr/>
            </p:nvSpPr>
            <p:spPr>
              <a:xfrm>
                <a:off x="2134964" y="785794"/>
                <a:ext cx="281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7</a:t>
                </a:r>
                <a:endParaRPr lang="es-MX" b="1" dirty="0"/>
              </a:p>
            </p:txBody>
          </p:sp>
          <p:sp>
            <p:nvSpPr>
              <p:cNvPr id="31" name="30 CuadroTexto"/>
              <p:cNvSpPr txBox="1"/>
              <p:nvPr/>
            </p:nvSpPr>
            <p:spPr>
              <a:xfrm>
                <a:off x="1118441" y="785794"/>
                <a:ext cx="5246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10</a:t>
                </a:r>
                <a:endParaRPr lang="es-MX" b="1" dirty="0"/>
              </a:p>
            </p:txBody>
          </p:sp>
          <p:sp>
            <p:nvSpPr>
              <p:cNvPr id="32" name="31 CuadroTexto"/>
              <p:cNvSpPr txBox="1"/>
              <p:nvPr/>
            </p:nvSpPr>
            <p:spPr>
              <a:xfrm>
                <a:off x="857964" y="1130842"/>
                <a:ext cx="281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1</a:t>
                </a:r>
                <a:endParaRPr lang="es-MX" b="1" dirty="0"/>
              </a:p>
            </p:txBody>
          </p:sp>
          <p:sp>
            <p:nvSpPr>
              <p:cNvPr id="33" name="32 CuadroTexto"/>
              <p:cNvSpPr txBox="1"/>
              <p:nvPr/>
            </p:nvSpPr>
            <p:spPr>
              <a:xfrm>
                <a:off x="2441444" y="1130842"/>
                <a:ext cx="281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2</a:t>
                </a:r>
                <a:endParaRPr lang="es-MX" b="1" dirty="0"/>
              </a:p>
            </p:txBody>
          </p:sp>
          <p:sp>
            <p:nvSpPr>
              <p:cNvPr id="34" name="33 CuadroTexto"/>
              <p:cNvSpPr txBox="1"/>
              <p:nvPr/>
            </p:nvSpPr>
            <p:spPr>
              <a:xfrm>
                <a:off x="1624164" y="2000240"/>
                <a:ext cx="281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5</a:t>
                </a:r>
                <a:endParaRPr lang="es-MX" b="1" dirty="0"/>
              </a:p>
            </p:txBody>
          </p:sp>
          <p:sp>
            <p:nvSpPr>
              <p:cNvPr id="35" name="34 CuadroTexto"/>
              <p:cNvSpPr txBox="1"/>
              <p:nvPr/>
            </p:nvSpPr>
            <p:spPr>
              <a:xfrm>
                <a:off x="857964" y="1559470"/>
                <a:ext cx="281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3</a:t>
                </a:r>
                <a:endParaRPr lang="es-MX" b="1" dirty="0"/>
              </a:p>
            </p:txBody>
          </p:sp>
          <p:sp>
            <p:nvSpPr>
              <p:cNvPr id="36" name="35 CuadroTexto"/>
              <p:cNvSpPr txBox="1"/>
              <p:nvPr/>
            </p:nvSpPr>
            <p:spPr>
              <a:xfrm>
                <a:off x="2428860" y="1559470"/>
                <a:ext cx="281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4</a:t>
                </a:r>
                <a:endParaRPr lang="es-MX" b="1" dirty="0"/>
              </a:p>
            </p:txBody>
          </p:sp>
          <p:sp>
            <p:nvSpPr>
              <p:cNvPr id="37" name="36 CuadroTexto"/>
              <p:cNvSpPr txBox="1"/>
              <p:nvPr/>
            </p:nvSpPr>
            <p:spPr>
              <a:xfrm>
                <a:off x="1138799" y="1851457"/>
                <a:ext cx="281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8</a:t>
                </a:r>
                <a:endParaRPr lang="es-MX" b="1" dirty="0"/>
              </a:p>
            </p:txBody>
          </p:sp>
          <p:sp>
            <p:nvSpPr>
              <p:cNvPr id="38" name="37 CuadroTexto"/>
              <p:cNvSpPr txBox="1"/>
              <p:nvPr/>
            </p:nvSpPr>
            <p:spPr>
              <a:xfrm rot="20904685">
                <a:off x="2151043" y="1856108"/>
                <a:ext cx="4597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6</a:t>
                </a:r>
                <a:endParaRPr lang="es-MX" b="1" dirty="0"/>
              </a:p>
            </p:txBody>
          </p:sp>
        </p:grpSp>
        <p:grpSp>
          <p:nvGrpSpPr>
            <p:cNvPr id="39" name="38 Grupo"/>
            <p:cNvGrpSpPr/>
            <p:nvPr/>
          </p:nvGrpSpPr>
          <p:grpSpPr>
            <a:xfrm>
              <a:off x="-32" y="3714776"/>
              <a:ext cx="2928958" cy="2786058"/>
              <a:chOff x="142844" y="0"/>
              <a:chExt cx="3286148" cy="2786058"/>
            </a:xfrm>
          </p:grpSpPr>
          <p:pic>
            <p:nvPicPr>
              <p:cNvPr id="4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2844" y="0"/>
                <a:ext cx="3286148" cy="27860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1" name="40 CuadroTexto"/>
              <p:cNvSpPr txBox="1"/>
              <p:nvPr/>
            </p:nvSpPr>
            <p:spPr>
              <a:xfrm>
                <a:off x="1643042" y="702214"/>
                <a:ext cx="281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0</a:t>
                </a:r>
                <a:endParaRPr lang="es-MX" b="1" dirty="0"/>
              </a:p>
            </p:txBody>
          </p:sp>
          <p:sp>
            <p:nvSpPr>
              <p:cNvPr id="42" name="41 CuadroTexto"/>
              <p:cNvSpPr txBox="1"/>
              <p:nvPr/>
            </p:nvSpPr>
            <p:spPr>
              <a:xfrm>
                <a:off x="2134964" y="785794"/>
                <a:ext cx="281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8</a:t>
                </a:r>
                <a:endParaRPr lang="es-MX" b="1" dirty="0"/>
              </a:p>
            </p:txBody>
          </p:sp>
          <p:sp>
            <p:nvSpPr>
              <p:cNvPr id="43" name="42 CuadroTexto"/>
              <p:cNvSpPr txBox="1"/>
              <p:nvPr/>
            </p:nvSpPr>
            <p:spPr>
              <a:xfrm>
                <a:off x="1189879" y="773652"/>
                <a:ext cx="281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1</a:t>
                </a:r>
                <a:endParaRPr lang="es-MX" b="1" dirty="0"/>
              </a:p>
            </p:txBody>
          </p:sp>
          <p:sp>
            <p:nvSpPr>
              <p:cNvPr id="44" name="43 CuadroTexto"/>
              <p:cNvSpPr txBox="1"/>
              <p:nvPr/>
            </p:nvSpPr>
            <p:spPr>
              <a:xfrm>
                <a:off x="857964" y="1130842"/>
                <a:ext cx="281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4</a:t>
                </a:r>
                <a:endParaRPr lang="es-MX" b="1" dirty="0"/>
              </a:p>
            </p:txBody>
          </p:sp>
          <p:sp>
            <p:nvSpPr>
              <p:cNvPr id="45" name="44 CuadroTexto"/>
              <p:cNvSpPr txBox="1"/>
              <p:nvPr/>
            </p:nvSpPr>
            <p:spPr>
              <a:xfrm>
                <a:off x="2441444" y="1130842"/>
                <a:ext cx="281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3</a:t>
                </a:r>
                <a:endParaRPr lang="es-MX" b="1" dirty="0"/>
              </a:p>
            </p:txBody>
          </p:sp>
          <p:sp>
            <p:nvSpPr>
              <p:cNvPr id="46" name="45 CuadroTexto"/>
              <p:cNvSpPr txBox="1"/>
              <p:nvPr/>
            </p:nvSpPr>
            <p:spPr>
              <a:xfrm>
                <a:off x="1624164" y="2000240"/>
                <a:ext cx="281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7</a:t>
                </a:r>
                <a:endParaRPr lang="es-MX" b="1" dirty="0"/>
              </a:p>
            </p:txBody>
          </p:sp>
          <p:sp>
            <p:nvSpPr>
              <p:cNvPr id="47" name="46 CuadroTexto"/>
              <p:cNvSpPr txBox="1"/>
              <p:nvPr/>
            </p:nvSpPr>
            <p:spPr>
              <a:xfrm>
                <a:off x="857964" y="1559470"/>
                <a:ext cx="281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9</a:t>
                </a:r>
                <a:endParaRPr lang="es-MX" b="1" dirty="0"/>
              </a:p>
            </p:txBody>
          </p:sp>
          <p:sp>
            <p:nvSpPr>
              <p:cNvPr id="48" name="47 CuadroTexto"/>
              <p:cNvSpPr txBox="1"/>
              <p:nvPr/>
            </p:nvSpPr>
            <p:spPr>
              <a:xfrm>
                <a:off x="2428860" y="1559470"/>
                <a:ext cx="281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5</a:t>
                </a:r>
                <a:endParaRPr lang="es-MX" b="1" dirty="0"/>
              </a:p>
            </p:txBody>
          </p:sp>
          <p:sp>
            <p:nvSpPr>
              <p:cNvPr id="49" name="48 CuadroTexto"/>
              <p:cNvSpPr txBox="1"/>
              <p:nvPr/>
            </p:nvSpPr>
            <p:spPr>
              <a:xfrm>
                <a:off x="1138799" y="1851457"/>
                <a:ext cx="281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2</a:t>
                </a:r>
                <a:endParaRPr lang="es-MX" b="1" dirty="0"/>
              </a:p>
            </p:txBody>
          </p:sp>
          <p:sp>
            <p:nvSpPr>
              <p:cNvPr id="50" name="49 CuadroTexto"/>
              <p:cNvSpPr txBox="1"/>
              <p:nvPr/>
            </p:nvSpPr>
            <p:spPr>
              <a:xfrm rot="20904685">
                <a:off x="2068207" y="1838439"/>
                <a:ext cx="6469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6</a:t>
                </a:r>
                <a:endParaRPr lang="es-MX" b="1" dirty="0"/>
              </a:p>
            </p:txBody>
          </p:sp>
        </p:grpSp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7488" y="3714752"/>
              <a:ext cx="3071834" cy="2714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3" name="52 CuadroTexto"/>
            <p:cNvSpPr txBox="1"/>
            <p:nvPr/>
          </p:nvSpPr>
          <p:spPr>
            <a:xfrm>
              <a:off x="4259847" y="4398966"/>
              <a:ext cx="262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4</a:t>
              </a:r>
              <a:endParaRPr lang="es-MX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4719687" y="4480404"/>
              <a:ext cx="262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9</a:t>
              </a:r>
              <a:endParaRPr lang="es-MX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3769459" y="4480404"/>
              <a:ext cx="490388" cy="359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10</a:t>
              </a:r>
              <a:endParaRPr lang="es-MX" b="1" dirty="0"/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525970" y="4816608"/>
              <a:ext cx="262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5</a:t>
              </a:r>
              <a:endParaRPr lang="es-MX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5006179" y="4816608"/>
              <a:ext cx="262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3</a:t>
              </a:r>
              <a:endParaRPr lang="es-MX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4242200" y="5663721"/>
              <a:ext cx="262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7</a:t>
              </a:r>
              <a:endParaRPr lang="es-MX" b="1" dirty="0"/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3525970" y="5234249"/>
              <a:ext cx="262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6</a:t>
              </a:r>
              <a:endParaRPr lang="es-MX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4994416" y="5234249"/>
              <a:ext cx="262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8</a:t>
              </a:r>
              <a:endParaRPr lang="es-MX" b="1" dirty="0"/>
            </a:p>
          </p:txBody>
        </p:sp>
        <p:sp>
          <p:nvSpPr>
            <p:cNvPr id="61" name="60 CuadroTexto"/>
            <p:cNvSpPr txBox="1"/>
            <p:nvPr/>
          </p:nvSpPr>
          <p:spPr>
            <a:xfrm>
              <a:off x="3788489" y="5518751"/>
              <a:ext cx="262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1</a:t>
              </a:r>
              <a:endParaRPr lang="es-MX" b="1" dirty="0"/>
            </a:p>
          </p:txBody>
        </p:sp>
        <p:sp>
          <p:nvSpPr>
            <p:cNvPr id="62" name="61 CuadroTexto"/>
            <p:cNvSpPr txBox="1"/>
            <p:nvPr/>
          </p:nvSpPr>
          <p:spPr>
            <a:xfrm rot="20904685">
              <a:off x="4734718" y="5518550"/>
              <a:ext cx="429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2</a:t>
              </a:r>
              <a:endParaRPr lang="es-MX" b="1" dirty="0"/>
            </a:p>
          </p:txBody>
        </p:sp>
        <p:grpSp>
          <p:nvGrpSpPr>
            <p:cNvPr id="63" name="62 Grupo"/>
            <p:cNvGrpSpPr/>
            <p:nvPr/>
          </p:nvGrpSpPr>
          <p:grpSpPr>
            <a:xfrm>
              <a:off x="5857852" y="3714776"/>
              <a:ext cx="3286148" cy="2786058"/>
              <a:chOff x="142844" y="0"/>
              <a:chExt cx="3286148" cy="2786058"/>
            </a:xfrm>
          </p:grpSpPr>
          <p:pic>
            <p:nvPicPr>
              <p:cNvPr id="6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2844" y="0"/>
                <a:ext cx="3286148" cy="27860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5" name="64 CuadroTexto"/>
              <p:cNvSpPr txBox="1"/>
              <p:nvPr/>
            </p:nvSpPr>
            <p:spPr>
              <a:xfrm>
                <a:off x="1643042" y="702214"/>
                <a:ext cx="281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3</a:t>
                </a:r>
                <a:endParaRPr lang="es-MX" b="1" dirty="0"/>
              </a:p>
            </p:txBody>
          </p:sp>
          <p:sp>
            <p:nvSpPr>
              <p:cNvPr id="66" name="65 CuadroTexto"/>
              <p:cNvSpPr txBox="1"/>
              <p:nvPr/>
            </p:nvSpPr>
            <p:spPr>
              <a:xfrm>
                <a:off x="2134964" y="785794"/>
                <a:ext cx="281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7</a:t>
                </a:r>
                <a:endParaRPr lang="es-MX" b="1" dirty="0"/>
              </a:p>
            </p:txBody>
          </p:sp>
          <p:sp>
            <p:nvSpPr>
              <p:cNvPr id="67" name="66 CuadroTexto"/>
              <p:cNvSpPr txBox="1"/>
              <p:nvPr/>
            </p:nvSpPr>
            <p:spPr>
              <a:xfrm>
                <a:off x="1118441" y="785794"/>
                <a:ext cx="5246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2</a:t>
                </a:r>
                <a:endParaRPr lang="es-MX" b="1" dirty="0"/>
              </a:p>
            </p:txBody>
          </p:sp>
          <p:sp>
            <p:nvSpPr>
              <p:cNvPr id="68" name="67 CuadroTexto"/>
              <p:cNvSpPr txBox="1"/>
              <p:nvPr/>
            </p:nvSpPr>
            <p:spPr>
              <a:xfrm>
                <a:off x="857964" y="1130842"/>
                <a:ext cx="281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6</a:t>
                </a:r>
                <a:endParaRPr lang="es-MX" b="1" dirty="0"/>
              </a:p>
            </p:txBody>
          </p:sp>
          <p:sp>
            <p:nvSpPr>
              <p:cNvPr id="69" name="68 CuadroTexto"/>
              <p:cNvSpPr txBox="1"/>
              <p:nvPr/>
            </p:nvSpPr>
            <p:spPr>
              <a:xfrm>
                <a:off x="2357454" y="1130842"/>
                <a:ext cx="4160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10</a:t>
                </a:r>
                <a:endParaRPr lang="es-MX" b="1" dirty="0"/>
              </a:p>
            </p:txBody>
          </p:sp>
          <p:sp>
            <p:nvSpPr>
              <p:cNvPr id="70" name="69 CuadroTexto"/>
              <p:cNvSpPr txBox="1"/>
              <p:nvPr/>
            </p:nvSpPr>
            <p:spPr>
              <a:xfrm>
                <a:off x="1624164" y="2000240"/>
                <a:ext cx="281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5</a:t>
                </a:r>
                <a:endParaRPr lang="es-MX" b="1" dirty="0"/>
              </a:p>
            </p:txBody>
          </p:sp>
          <p:sp>
            <p:nvSpPr>
              <p:cNvPr id="71" name="70 CuadroTexto"/>
              <p:cNvSpPr txBox="1"/>
              <p:nvPr/>
            </p:nvSpPr>
            <p:spPr>
              <a:xfrm>
                <a:off x="857964" y="1559470"/>
                <a:ext cx="281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0</a:t>
                </a:r>
                <a:endParaRPr lang="es-MX" b="1" dirty="0"/>
              </a:p>
            </p:txBody>
          </p:sp>
          <p:sp>
            <p:nvSpPr>
              <p:cNvPr id="72" name="71 CuadroTexto"/>
              <p:cNvSpPr txBox="1"/>
              <p:nvPr/>
            </p:nvSpPr>
            <p:spPr>
              <a:xfrm>
                <a:off x="2428860" y="1559470"/>
                <a:ext cx="281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8</a:t>
                </a:r>
                <a:endParaRPr lang="es-MX" b="1" dirty="0"/>
              </a:p>
            </p:txBody>
          </p:sp>
          <p:sp>
            <p:nvSpPr>
              <p:cNvPr id="73" name="72 CuadroTexto"/>
              <p:cNvSpPr txBox="1"/>
              <p:nvPr/>
            </p:nvSpPr>
            <p:spPr>
              <a:xfrm>
                <a:off x="1138799" y="1851457"/>
                <a:ext cx="281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4</a:t>
                </a:r>
                <a:endParaRPr lang="es-MX" b="1" dirty="0"/>
              </a:p>
            </p:txBody>
          </p:sp>
          <p:sp>
            <p:nvSpPr>
              <p:cNvPr id="74" name="73 CuadroTexto"/>
              <p:cNvSpPr txBox="1"/>
              <p:nvPr/>
            </p:nvSpPr>
            <p:spPr>
              <a:xfrm rot="20904685">
                <a:off x="2151043" y="1856108"/>
                <a:ext cx="4597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/>
                  <a:t>1</a:t>
                </a:r>
                <a:endParaRPr lang="es-MX" b="1" dirty="0"/>
              </a:p>
            </p:txBody>
          </p:sp>
        </p:grpSp>
        <p:sp>
          <p:nvSpPr>
            <p:cNvPr id="76" name="75 CuadroTexto"/>
            <p:cNvSpPr txBox="1"/>
            <p:nvPr/>
          </p:nvSpPr>
          <p:spPr>
            <a:xfrm>
              <a:off x="2071670" y="142852"/>
              <a:ext cx="5238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 smtClean="0"/>
                <a:t>Ruedas de Multiplicar para practicar  todas las Tablas</a:t>
              </a:r>
              <a:endParaRPr lang="es-MX" b="1" dirty="0"/>
            </a:p>
          </p:txBody>
        </p:sp>
        <p:sp>
          <p:nvSpPr>
            <p:cNvPr id="86" name="85 CuadroTexto"/>
            <p:cNvSpPr txBox="1"/>
            <p:nvPr/>
          </p:nvSpPr>
          <p:spPr>
            <a:xfrm>
              <a:off x="1297484" y="1928802"/>
              <a:ext cx="202682" cy="188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 smtClean="0"/>
                <a:t>__</a:t>
              </a:r>
              <a:endParaRPr lang="es-MX" b="1" dirty="0"/>
            </a:p>
          </p:txBody>
        </p:sp>
        <p:pic>
          <p:nvPicPr>
            <p:cNvPr id="134" name="133 Imagen" descr="TABLILOCAS GOBIERNO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7224" y="1714488"/>
              <a:ext cx="1214446" cy="1071570"/>
            </a:xfrm>
            <a:prstGeom prst="rect">
              <a:avLst/>
            </a:prstGeom>
          </p:spPr>
        </p:pic>
        <p:cxnSp>
          <p:nvCxnSpPr>
            <p:cNvPr id="135" name="134 Conector recto"/>
            <p:cNvCxnSpPr/>
            <p:nvPr/>
          </p:nvCxnSpPr>
          <p:spPr>
            <a:xfrm>
              <a:off x="1357290" y="2214554"/>
              <a:ext cx="21431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36" name="135 Imagen" descr="TABLILOCAS GOBIERNO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86182" y="1643050"/>
              <a:ext cx="1285884" cy="1143008"/>
            </a:xfrm>
            <a:prstGeom prst="rect">
              <a:avLst/>
            </a:prstGeom>
          </p:spPr>
        </p:pic>
        <p:cxnSp>
          <p:nvCxnSpPr>
            <p:cNvPr id="137" name="136 Conector recto"/>
            <p:cNvCxnSpPr/>
            <p:nvPr/>
          </p:nvCxnSpPr>
          <p:spPr>
            <a:xfrm>
              <a:off x="4357686" y="2214554"/>
              <a:ext cx="21431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40" name="139 Imagen" descr="TABLILOCAS GOBIERNO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7224" y="4643446"/>
              <a:ext cx="1214446" cy="1143009"/>
            </a:xfrm>
            <a:prstGeom prst="rect">
              <a:avLst/>
            </a:prstGeom>
          </p:spPr>
        </p:pic>
        <p:pic>
          <p:nvPicPr>
            <p:cNvPr id="141" name="140 Imagen" descr="TABLILOCAS GOBIERNO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86578" y="1714488"/>
              <a:ext cx="1428760" cy="1071570"/>
            </a:xfrm>
            <a:prstGeom prst="rect">
              <a:avLst/>
            </a:prstGeom>
          </p:spPr>
        </p:pic>
        <p:cxnSp>
          <p:nvCxnSpPr>
            <p:cNvPr id="142" name="141 Conector recto"/>
            <p:cNvCxnSpPr/>
            <p:nvPr/>
          </p:nvCxnSpPr>
          <p:spPr>
            <a:xfrm>
              <a:off x="7429520" y="2214554"/>
              <a:ext cx="21431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43" name="142 Imagen" descr="TABLILOCAS GOBIERNO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86182" y="4643447"/>
              <a:ext cx="1285884" cy="1143008"/>
            </a:xfrm>
            <a:prstGeom prst="rect">
              <a:avLst/>
            </a:prstGeom>
          </p:spPr>
        </p:pic>
        <p:pic>
          <p:nvPicPr>
            <p:cNvPr id="144" name="143 Imagen" descr="TABLILOCAS GOBIERNO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86578" y="4643446"/>
              <a:ext cx="1428760" cy="1143008"/>
            </a:xfrm>
            <a:prstGeom prst="rect">
              <a:avLst/>
            </a:prstGeom>
          </p:spPr>
        </p:pic>
        <p:cxnSp>
          <p:nvCxnSpPr>
            <p:cNvPr id="146" name="145 Conector recto"/>
            <p:cNvCxnSpPr/>
            <p:nvPr/>
          </p:nvCxnSpPr>
          <p:spPr>
            <a:xfrm>
              <a:off x="1357290" y="5214950"/>
              <a:ext cx="21431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7" name="146 Conector recto"/>
            <p:cNvCxnSpPr/>
            <p:nvPr/>
          </p:nvCxnSpPr>
          <p:spPr>
            <a:xfrm>
              <a:off x="4286249" y="5214950"/>
              <a:ext cx="21431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8" name="147 Conector recto"/>
            <p:cNvCxnSpPr/>
            <p:nvPr/>
          </p:nvCxnSpPr>
          <p:spPr>
            <a:xfrm>
              <a:off x="7429520" y="5214950"/>
              <a:ext cx="21431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84272" y="2285992"/>
            <a:ext cx="51754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/>
              <a:t>TABLA DE MULTIPLICAR</a:t>
            </a:r>
          </a:p>
          <a:p>
            <a:pPr algn="ctr"/>
            <a:r>
              <a:rPr lang="es-MX" sz="4000" b="1" dirty="0" smtClean="0"/>
              <a:t>  5</a:t>
            </a:r>
            <a:endParaRPr lang="es-MX" sz="4000" b="1" dirty="0"/>
          </a:p>
        </p:txBody>
      </p:sp>
      <p:sp>
        <p:nvSpPr>
          <p:cNvPr id="3" name="2 Rectángulo"/>
          <p:cNvSpPr/>
          <p:nvPr/>
        </p:nvSpPr>
        <p:spPr>
          <a:xfrm>
            <a:off x="925691" y="857232"/>
            <a:ext cx="76468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MATELOCALOTERIA</a:t>
            </a:r>
            <a:endParaRPr lang="es-ES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74209434"/>
              </p:ext>
            </p:extLst>
          </p:nvPr>
        </p:nvGraphicFramePr>
        <p:xfrm>
          <a:off x="1957161" y="260648"/>
          <a:ext cx="4680519" cy="55446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0173"/>
                <a:gridCol w="1560173"/>
                <a:gridCol w="1560173"/>
              </a:tblGrid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9 Rectángulo"/>
          <p:cNvSpPr/>
          <p:nvPr/>
        </p:nvSpPr>
        <p:spPr>
          <a:xfrm>
            <a:off x="2029169" y="692696"/>
            <a:ext cx="1467068" cy="83099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1</a:t>
            </a:r>
            <a:endParaRPr lang="es-ES" sz="48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2029169" y="4430656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4</a:t>
            </a:r>
            <a:endParaRPr lang="es-ES" sz="48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5125513" y="692696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 smtClean="0">
                <a:ln w="11430"/>
                <a:solidFill>
                  <a:srgbClr val="CC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7</a:t>
            </a:r>
            <a:endParaRPr lang="es-ES" sz="4800" b="1" spc="150" dirty="0">
              <a:ln w="11430"/>
              <a:solidFill>
                <a:srgbClr val="CC66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3829369" y="600363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10</a:t>
            </a:r>
            <a:endParaRPr lang="es-ES" sz="5400" b="1" spc="150" dirty="0">
              <a:ln w="11430"/>
              <a:solidFill>
                <a:srgbClr val="00B0F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30 Rectángulo"/>
          <p:cNvSpPr/>
          <p:nvPr/>
        </p:nvSpPr>
        <p:spPr>
          <a:xfrm>
            <a:off x="5396420" y="2573475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80008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30</a:t>
            </a:r>
            <a:endParaRPr lang="es-ES" sz="5400" b="1" spc="150" dirty="0">
              <a:ln w="11430"/>
              <a:solidFill>
                <a:srgbClr val="80008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4" name="33 Rectángulo"/>
          <p:cNvSpPr/>
          <p:nvPr/>
        </p:nvSpPr>
        <p:spPr>
          <a:xfrm>
            <a:off x="2300076" y="2564904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00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45</a:t>
            </a:r>
            <a:endParaRPr lang="es-ES" sz="5400" b="1" spc="150" dirty="0">
              <a:ln w="11430"/>
              <a:solidFill>
                <a:srgbClr val="00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34 Rectángulo"/>
          <p:cNvSpPr/>
          <p:nvPr/>
        </p:nvSpPr>
        <p:spPr>
          <a:xfrm>
            <a:off x="3829369" y="4377878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0000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50</a:t>
            </a:r>
            <a:endParaRPr lang="es-ES" sz="5400" b="1" spc="150" dirty="0">
              <a:ln w="11430"/>
              <a:solidFill>
                <a:srgbClr val="0000CC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5125513" y="4409731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 smtClean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3</a:t>
            </a:r>
            <a:endParaRPr lang="es-ES" sz="4800" b="1" spc="150" dirty="0">
              <a:ln w="11430"/>
              <a:solidFill>
                <a:srgbClr val="00B05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835696" y="5720739"/>
            <a:ext cx="3813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 O T E R I A</a:t>
            </a:r>
            <a:endParaRPr lang="es-ES" sz="5400" b="1" cap="none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763688" y="116632"/>
            <a:ext cx="5040560" cy="6624736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Rectángulo"/>
          <p:cNvSpPr/>
          <p:nvPr/>
        </p:nvSpPr>
        <p:spPr>
          <a:xfrm>
            <a:off x="3550434" y="2683082"/>
            <a:ext cx="1467068" cy="83099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 smtClean="0">
                <a:ln w="11430"/>
                <a:solidFill>
                  <a:srgbClr val="5F5F5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0</a:t>
            </a:r>
            <a:endParaRPr lang="es-ES" sz="4800" b="1" spc="150" dirty="0">
              <a:ln w="11430"/>
              <a:solidFill>
                <a:srgbClr val="5F5F5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5" name="24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5359229"/>
            <a:ext cx="1297219" cy="12844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581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500570" y="831577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 smtClean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2</a:t>
            </a:r>
            <a:endParaRPr lang="es-ES" sz="4800" b="1" spc="150" dirty="0">
              <a:ln w="11430"/>
              <a:solidFill>
                <a:srgbClr val="00B0F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052018" y="831577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 smtClean="0">
                <a:ln w="11430"/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5</a:t>
            </a:r>
            <a:endParaRPr lang="es-ES" sz="4800" b="1" spc="150" dirty="0">
              <a:ln w="11430"/>
              <a:solidFill>
                <a:srgbClr val="FF0066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516639" y="4414698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 smtClean="0">
                <a:ln w="11430"/>
                <a:solidFill>
                  <a:srgbClr val="80008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6</a:t>
            </a:r>
            <a:endParaRPr lang="es-ES" sz="4800" b="1" spc="150" dirty="0">
              <a:ln w="11430"/>
              <a:solidFill>
                <a:srgbClr val="80008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946978" y="831576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 smtClean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8</a:t>
            </a:r>
            <a:endParaRPr lang="es-ES" sz="4800" b="1" spc="150" dirty="0">
              <a:ln w="11430"/>
              <a:solidFill>
                <a:srgbClr val="FFC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084746" y="4409618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 smtClean="0">
                <a:ln w="11430"/>
                <a:solidFill>
                  <a:srgbClr val="00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9</a:t>
            </a:r>
            <a:endParaRPr lang="es-ES" sz="4800" b="1" spc="150" dirty="0">
              <a:ln w="11430"/>
              <a:solidFill>
                <a:srgbClr val="00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907704" y="4445477"/>
            <a:ext cx="15456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000" b="1" spc="150" dirty="0" smtClean="0">
                <a:ln w="11430"/>
                <a:solidFill>
                  <a:srgbClr val="0000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10</a:t>
            </a:r>
            <a:endParaRPr lang="es-ES" sz="4000" b="1" spc="150" dirty="0">
              <a:ln w="11430"/>
              <a:solidFill>
                <a:srgbClr val="0000CC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5322925" y="2571292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20</a:t>
            </a:r>
            <a:endParaRPr lang="es-ES" sz="54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348442" y="2561293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CC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35</a:t>
            </a:r>
            <a:endParaRPr lang="es-ES" sz="5400" b="1" spc="150" dirty="0">
              <a:ln w="11430"/>
              <a:solidFill>
                <a:srgbClr val="CC66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1763688" y="116632"/>
            <a:ext cx="5040560" cy="6624736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Rectángulo"/>
          <p:cNvSpPr/>
          <p:nvPr/>
        </p:nvSpPr>
        <p:spPr>
          <a:xfrm>
            <a:off x="1835696" y="5720739"/>
            <a:ext cx="3813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 O T E R I A</a:t>
            </a:r>
            <a:endParaRPr lang="es-ES" sz="5400" b="1" cap="none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4006488" y="2571292"/>
            <a:ext cx="554960" cy="92333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>
                <a:ln w="11430"/>
                <a:solidFill>
                  <a:srgbClr val="5F5F5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0</a:t>
            </a: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84791002"/>
              </p:ext>
            </p:extLst>
          </p:nvPr>
        </p:nvGraphicFramePr>
        <p:xfrm>
          <a:off x="1963183" y="285728"/>
          <a:ext cx="4680519" cy="55446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0173"/>
                <a:gridCol w="1560173"/>
                <a:gridCol w="1560173"/>
              </a:tblGrid>
              <a:tr h="1848205">
                <a:tc>
                  <a:txBody>
                    <a:bodyPr/>
                    <a:lstStyle/>
                    <a:p>
                      <a:endParaRPr lang="es-MX" dirty="0" smtClean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3" name="22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5359229"/>
            <a:ext cx="1297219" cy="12844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085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11573721"/>
              </p:ext>
            </p:extLst>
          </p:nvPr>
        </p:nvGraphicFramePr>
        <p:xfrm>
          <a:off x="1957161" y="260648"/>
          <a:ext cx="4680519" cy="55446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0173"/>
                <a:gridCol w="1560173"/>
                <a:gridCol w="1560173"/>
              </a:tblGrid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1984287" y="2732248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 smtClean="0">
                <a:ln w="11430"/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5</a:t>
            </a:r>
            <a:endParaRPr lang="es-ES" sz="4800" b="1" spc="150" dirty="0">
              <a:ln w="11430"/>
              <a:solidFill>
                <a:srgbClr val="FF0066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088262" y="4401108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 smtClean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8</a:t>
            </a:r>
            <a:endParaRPr lang="es-ES" sz="4800" b="1" spc="150" dirty="0">
              <a:ln w="11430"/>
              <a:solidFill>
                <a:srgbClr val="FFC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088262" y="831576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 smtClean="0">
                <a:ln w="11430"/>
                <a:solidFill>
                  <a:srgbClr val="00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9</a:t>
            </a:r>
            <a:endParaRPr lang="es-ES" sz="4800" b="1" spc="150" dirty="0">
              <a:ln w="11430"/>
              <a:solidFill>
                <a:srgbClr val="00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474839" y="4410519"/>
            <a:ext cx="15456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000" b="1" spc="150" dirty="0" smtClean="0">
                <a:ln w="11430"/>
                <a:solidFill>
                  <a:srgbClr val="0000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10</a:t>
            </a:r>
            <a:endParaRPr lang="es-ES" sz="4000" b="1" spc="150" dirty="0">
              <a:ln w="11430"/>
              <a:solidFill>
                <a:srgbClr val="0000CC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359170" y="2556895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10</a:t>
            </a:r>
            <a:endParaRPr lang="es-ES" sz="5400" b="1" spc="150" dirty="0">
              <a:ln w="11430"/>
              <a:solidFill>
                <a:srgbClr val="00B0F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779912" y="872687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15</a:t>
            </a:r>
            <a:endParaRPr lang="es-ES" sz="5400" b="1" spc="150" dirty="0">
              <a:ln w="11430"/>
              <a:solidFill>
                <a:srgbClr val="00B05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255194" y="4410519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20</a:t>
            </a:r>
            <a:endParaRPr lang="es-ES" sz="54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3779912" y="2500716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CC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35</a:t>
            </a:r>
            <a:endParaRPr lang="es-ES" sz="5400" b="1" spc="150" dirty="0">
              <a:ln w="11430"/>
              <a:solidFill>
                <a:srgbClr val="CC66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1835696" y="5720739"/>
            <a:ext cx="3813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 O T E R I A</a:t>
            </a:r>
            <a:endParaRPr lang="es-ES" sz="5400" b="1" cap="none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1763688" y="116632"/>
            <a:ext cx="5040560" cy="6624736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Rectángulo"/>
          <p:cNvSpPr/>
          <p:nvPr/>
        </p:nvSpPr>
        <p:spPr>
          <a:xfrm>
            <a:off x="2029169" y="869811"/>
            <a:ext cx="1467068" cy="83099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1</a:t>
            </a:r>
            <a:endParaRPr lang="es-ES" sz="48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1" name="20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5359229"/>
            <a:ext cx="1297219" cy="12844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9799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64744182"/>
              </p:ext>
            </p:extLst>
          </p:nvPr>
        </p:nvGraphicFramePr>
        <p:xfrm>
          <a:off x="1957161" y="260648"/>
          <a:ext cx="4680519" cy="55446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0173"/>
                <a:gridCol w="1560173"/>
                <a:gridCol w="1560173"/>
              </a:tblGrid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2029704" y="4460055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 smtClean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2</a:t>
            </a:r>
            <a:endParaRPr lang="es-ES" sz="4800" b="1" spc="150" dirty="0">
              <a:ln w="11430"/>
              <a:solidFill>
                <a:srgbClr val="00B0F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563888" y="2494668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 smtClean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3</a:t>
            </a:r>
            <a:endParaRPr lang="es-ES" sz="4800" b="1" spc="150" dirty="0">
              <a:ln w="11430"/>
              <a:solidFill>
                <a:srgbClr val="00B05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148064" y="4378958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4</a:t>
            </a:r>
            <a:endParaRPr lang="es-ES" sz="48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148064" y="676387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 smtClean="0">
                <a:ln w="11430"/>
                <a:solidFill>
                  <a:srgbClr val="80008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6</a:t>
            </a:r>
            <a:endParaRPr lang="es-ES" sz="4800" b="1" spc="150" dirty="0">
              <a:ln w="11430"/>
              <a:solidFill>
                <a:srgbClr val="80008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063299" y="805105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 smtClean="0">
                <a:ln w="11430"/>
                <a:solidFill>
                  <a:srgbClr val="CC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7</a:t>
            </a:r>
            <a:endParaRPr lang="es-ES" sz="4800" b="1" spc="150" dirty="0">
              <a:ln w="11430"/>
              <a:solidFill>
                <a:srgbClr val="CC66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5580111" y="2448501"/>
            <a:ext cx="554960" cy="92333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</a:t>
            </a:r>
            <a:endParaRPr lang="es-ES" sz="54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3836724" y="724930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40</a:t>
            </a:r>
            <a:endParaRPr lang="es-ES" sz="5400" b="1" spc="150" dirty="0">
              <a:ln w="11430"/>
              <a:solidFill>
                <a:srgbClr val="FFC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2300611" y="2559887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00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45</a:t>
            </a:r>
            <a:endParaRPr lang="es-ES" sz="5400" b="1" spc="150" dirty="0">
              <a:ln w="11430"/>
              <a:solidFill>
                <a:srgbClr val="00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3834795" y="4393849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0000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50</a:t>
            </a:r>
            <a:endParaRPr lang="es-ES" sz="5400" b="1" spc="150" dirty="0">
              <a:ln w="11430"/>
              <a:solidFill>
                <a:srgbClr val="0000CC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1763688" y="116632"/>
            <a:ext cx="5040560" cy="6624736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Rectángulo"/>
          <p:cNvSpPr/>
          <p:nvPr/>
        </p:nvSpPr>
        <p:spPr>
          <a:xfrm>
            <a:off x="1835696" y="5720739"/>
            <a:ext cx="3813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 O T E R I A</a:t>
            </a:r>
            <a:endParaRPr lang="es-ES" sz="5400" b="1" cap="none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4" name="23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5359229"/>
            <a:ext cx="1297219" cy="12844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210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23395905"/>
              </p:ext>
            </p:extLst>
          </p:nvPr>
        </p:nvGraphicFramePr>
        <p:xfrm>
          <a:off x="1957161" y="260648"/>
          <a:ext cx="4680519" cy="55446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0173"/>
                <a:gridCol w="1560173"/>
                <a:gridCol w="1560173"/>
              </a:tblGrid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3563888" y="741733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 smtClean="0">
                <a:ln w="11430"/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5</a:t>
            </a:r>
            <a:endParaRPr lang="es-ES" sz="4800" b="1" spc="150" dirty="0">
              <a:ln w="11430"/>
              <a:solidFill>
                <a:srgbClr val="FF0066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563888" y="2596224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 smtClean="0">
                <a:ln w="11430"/>
                <a:solidFill>
                  <a:srgbClr val="CC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7</a:t>
            </a:r>
            <a:endParaRPr lang="es-ES" sz="4800" b="1" spc="150" dirty="0">
              <a:ln w="11430"/>
              <a:solidFill>
                <a:srgbClr val="CC66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5580111" y="655979"/>
            <a:ext cx="554960" cy="92333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</a:t>
            </a:r>
            <a:endParaRPr lang="es-ES" sz="54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2195736" y="2559035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10</a:t>
            </a:r>
            <a:endParaRPr lang="es-ES" sz="5400" b="1" spc="150" dirty="0">
              <a:ln w="11430"/>
              <a:solidFill>
                <a:srgbClr val="00B0F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5394964" y="2605201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20</a:t>
            </a:r>
            <a:endParaRPr lang="es-ES" sz="54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2339752" y="4407149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80008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30</a:t>
            </a:r>
            <a:endParaRPr lang="es-ES" sz="5400" b="1" spc="150" dirty="0">
              <a:ln w="11430"/>
              <a:solidFill>
                <a:srgbClr val="80008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2195736" y="741733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00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45</a:t>
            </a:r>
            <a:endParaRPr lang="es-ES" sz="5400" b="1" spc="150" dirty="0">
              <a:ln w="11430"/>
              <a:solidFill>
                <a:srgbClr val="00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5394964" y="4377878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0000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50</a:t>
            </a:r>
            <a:endParaRPr lang="es-ES" sz="5400" b="1" spc="150" dirty="0">
              <a:ln w="11430"/>
              <a:solidFill>
                <a:srgbClr val="0000CC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1763688" y="116632"/>
            <a:ext cx="5040560" cy="6624736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Rectángulo"/>
          <p:cNvSpPr/>
          <p:nvPr/>
        </p:nvSpPr>
        <p:spPr>
          <a:xfrm>
            <a:off x="1835696" y="5720739"/>
            <a:ext cx="3813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 O T E R I A</a:t>
            </a:r>
            <a:endParaRPr lang="es-ES" sz="5400" b="1" cap="none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550434" y="4403723"/>
            <a:ext cx="1467068" cy="83099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 smtClean="0">
                <a:ln w="11430"/>
                <a:solidFill>
                  <a:srgbClr val="5F5F5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0</a:t>
            </a:r>
            <a:endParaRPr lang="es-ES" sz="4800" b="1" spc="150" dirty="0">
              <a:ln w="11430"/>
              <a:solidFill>
                <a:srgbClr val="5F5F5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6" name="25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5359229"/>
            <a:ext cx="1297219" cy="12844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210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54233763"/>
              </p:ext>
            </p:extLst>
          </p:nvPr>
        </p:nvGraphicFramePr>
        <p:xfrm>
          <a:off x="1957161" y="260648"/>
          <a:ext cx="4680519" cy="55446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0173"/>
                <a:gridCol w="1560173"/>
                <a:gridCol w="1560173"/>
              </a:tblGrid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" name="21 Rectángulo"/>
          <p:cNvSpPr/>
          <p:nvPr/>
        </p:nvSpPr>
        <p:spPr>
          <a:xfrm>
            <a:off x="1763688" y="116632"/>
            <a:ext cx="5040560" cy="6624736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Rectángulo"/>
          <p:cNvSpPr/>
          <p:nvPr/>
        </p:nvSpPr>
        <p:spPr>
          <a:xfrm>
            <a:off x="1835696" y="5720739"/>
            <a:ext cx="3813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 O T E R I A</a:t>
            </a:r>
            <a:endParaRPr lang="es-ES" sz="5400" b="1" cap="none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9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5359229"/>
            <a:ext cx="1297219" cy="12844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41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357158" y="2214552"/>
          <a:ext cx="3833203" cy="4143406"/>
        </p:xfrm>
        <a:graphic>
          <a:graphicData uri="http://schemas.openxmlformats.org/drawingml/2006/table">
            <a:tbl>
              <a:tblPr/>
              <a:tblGrid>
                <a:gridCol w="348473"/>
                <a:gridCol w="348473"/>
                <a:gridCol w="348473"/>
                <a:gridCol w="348473"/>
                <a:gridCol w="348473"/>
                <a:gridCol w="348473"/>
                <a:gridCol w="348473"/>
                <a:gridCol w="348473"/>
                <a:gridCol w="348473"/>
                <a:gridCol w="348473"/>
                <a:gridCol w="348473"/>
              </a:tblGrid>
              <a:tr h="21807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7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7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7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7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7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7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7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7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7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7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7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7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7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7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7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7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7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7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4500563" y="2214554"/>
          <a:ext cx="4019719" cy="4107540"/>
        </p:xfrm>
        <a:graphic>
          <a:graphicData uri="http://schemas.openxmlformats.org/drawingml/2006/table">
            <a:tbl>
              <a:tblPr/>
              <a:tblGrid>
                <a:gridCol w="365429"/>
                <a:gridCol w="365429"/>
                <a:gridCol w="365429"/>
                <a:gridCol w="365429"/>
                <a:gridCol w="365429"/>
                <a:gridCol w="365429"/>
                <a:gridCol w="365429"/>
                <a:gridCol w="365429"/>
                <a:gridCol w="365429"/>
                <a:gridCol w="365429"/>
                <a:gridCol w="365429"/>
              </a:tblGrid>
              <a:tr h="19645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  <a:endParaRPr lang="es-MX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  <a:endParaRPr lang="es-MX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  <a:endParaRPr lang="es-MX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  <a:endParaRPr lang="es-MX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2214546" y="214290"/>
            <a:ext cx="6737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/>
              <a:t>Ejercicio para repasar la serie de la Tabla del 8</a:t>
            </a:r>
          </a:p>
          <a:p>
            <a:r>
              <a:rPr lang="es-MX" sz="2400" b="1" i="1" dirty="0" smtClean="0"/>
              <a:t>Nombre del Alumno__________________________</a:t>
            </a:r>
            <a:endParaRPr lang="es-MX" sz="2400" b="1" i="1" dirty="0"/>
          </a:p>
        </p:txBody>
      </p:sp>
      <p:pic>
        <p:nvPicPr>
          <p:cNvPr id="6" name="5 Imagen" descr="TABLILOCAS GOBIERNO IMAG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4" y="142852"/>
            <a:ext cx="1857356" cy="1839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41 Rectángulo"/>
          <p:cNvSpPr/>
          <p:nvPr/>
        </p:nvSpPr>
        <p:spPr>
          <a:xfrm>
            <a:off x="6820957" y="3377011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Rectángulo"/>
          <p:cNvSpPr/>
          <p:nvPr/>
        </p:nvSpPr>
        <p:spPr>
          <a:xfrm>
            <a:off x="124213" y="148526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Rectángulo"/>
          <p:cNvSpPr/>
          <p:nvPr/>
        </p:nvSpPr>
        <p:spPr>
          <a:xfrm>
            <a:off x="2356461" y="148526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Rectángulo"/>
          <p:cNvSpPr/>
          <p:nvPr/>
        </p:nvSpPr>
        <p:spPr>
          <a:xfrm>
            <a:off x="4588709" y="148526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6808011" y="140004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Rectángulo"/>
          <p:cNvSpPr/>
          <p:nvPr/>
        </p:nvSpPr>
        <p:spPr>
          <a:xfrm>
            <a:off x="126487" y="3356992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Rectángulo"/>
          <p:cNvSpPr/>
          <p:nvPr/>
        </p:nvSpPr>
        <p:spPr>
          <a:xfrm>
            <a:off x="2358735" y="3356992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Rectángulo"/>
          <p:cNvSpPr/>
          <p:nvPr/>
        </p:nvSpPr>
        <p:spPr>
          <a:xfrm>
            <a:off x="4590983" y="3356992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Rectángulo"/>
          <p:cNvSpPr/>
          <p:nvPr/>
        </p:nvSpPr>
        <p:spPr>
          <a:xfrm>
            <a:off x="2369407" y="978478"/>
            <a:ext cx="20585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2</a:t>
            </a:r>
            <a:endParaRPr lang="es-ES" sz="7200" b="1" spc="150" dirty="0">
              <a:ln w="11430"/>
              <a:solidFill>
                <a:srgbClr val="00B0F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4613323" y="982247"/>
            <a:ext cx="20585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3</a:t>
            </a:r>
            <a:endParaRPr lang="es-ES" sz="7200" b="1" spc="150" dirty="0">
              <a:ln w="11430"/>
              <a:solidFill>
                <a:srgbClr val="00B05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6808011" y="1024525"/>
            <a:ext cx="20585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4</a:t>
            </a:r>
            <a:endParaRPr lang="es-ES" sz="72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103795" y="4151745"/>
            <a:ext cx="20585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5</a:t>
            </a:r>
            <a:endParaRPr lang="es-ES" sz="7200" b="1" spc="150" dirty="0">
              <a:ln w="11430"/>
              <a:solidFill>
                <a:srgbClr val="FF0066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2371681" y="4149079"/>
            <a:ext cx="20585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80008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6</a:t>
            </a:r>
            <a:endParaRPr lang="es-ES" sz="7200" b="1" spc="150" dirty="0">
              <a:ln w="11430"/>
              <a:solidFill>
                <a:srgbClr val="80008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4601655" y="4181873"/>
            <a:ext cx="20585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CC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7</a:t>
            </a:r>
            <a:endParaRPr lang="es-ES" sz="7200" b="1" spc="150" dirty="0">
              <a:ln w="11430"/>
              <a:solidFill>
                <a:srgbClr val="CC66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6820957" y="4175736"/>
            <a:ext cx="20585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8</a:t>
            </a:r>
            <a:endParaRPr lang="es-ES" sz="7200" b="1" spc="150" dirty="0">
              <a:ln w="11430"/>
              <a:solidFill>
                <a:srgbClr val="FFC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130687" y="978478"/>
            <a:ext cx="2058577" cy="12003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1</a:t>
            </a:r>
            <a:endParaRPr lang="es-ES" sz="72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420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24213" y="148526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Rectángulo"/>
          <p:cNvSpPr/>
          <p:nvPr/>
        </p:nvSpPr>
        <p:spPr>
          <a:xfrm>
            <a:off x="2356461" y="148526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Rectángulo"/>
          <p:cNvSpPr/>
          <p:nvPr/>
        </p:nvSpPr>
        <p:spPr>
          <a:xfrm>
            <a:off x="4588709" y="148526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6820957" y="140004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Rectángulo"/>
          <p:cNvSpPr/>
          <p:nvPr/>
        </p:nvSpPr>
        <p:spPr>
          <a:xfrm>
            <a:off x="126487" y="3356992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Rectángulo"/>
          <p:cNvSpPr/>
          <p:nvPr/>
        </p:nvSpPr>
        <p:spPr>
          <a:xfrm>
            <a:off x="2358735" y="3356992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Rectángulo"/>
          <p:cNvSpPr/>
          <p:nvPr/>
        </p:nvSpPr>
        <p:spPr>
          <a:xfrm>
            <a:off x="4590983" y="3356992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Rectángulo"/>
          <p:cNvSpPr/>
          <p:nvPr/>
        </p:nvSpPr>
        <p:spPr>
          <a:xfrm>
            <a:off x="6823231" y="3348470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Rectángulo"/>
          <p:cNvSpPr/>
          <p:nvPr/>
        </p:nvSpPr>
        <p:spPr>
          <a:xfrm>
            <a:off x="130688" y="932527"/>
            <a:ext cx="20585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00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9</a:t>
            </a:r>
            <a:endParaRPr lang="es-ES" sz="7200" b="1" spc="150" dirty="0">
              <a:ln w="11430"/>
              <a:solidFill>
                <a:srgbClr val="00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2306029" y="1096867"/>
            <a:ext cx="21723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6000" b="1" spc="150" dirty="0" smtClean="0">
                <a:ln w="11430"/>
                <a:solidFill>
                  <a:srgbClr val="0000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10</a:t>
            </a:r>
            <a:endParaRPr lang="es-ES" sz="6000" b="1" spc="150" dirty="0">
              <a:ln w="11430"/>
              <a:solidFill>
                <a:srgbClr val="0000CC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7295633" y="1024525"/>
            <a:ext cx="11592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10</a:t>
            </a:r>
            <a:endParaRPr lang="es-ES" sz="7200" b="1" spc="150" dirty="0">
              <a:ln w="11430"/>
              <a:solidFill>
                <a:srgbClr val="00B0F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573856" y="4232991"/>
            <a:ext cx="11592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15</a:t>
            </a:r>
            <a:endParaRPr lang="es-ES" sz="7200" b="1" spc="150" dirty="0">
              <a:ln w="11430"/>
              <a:solidFill>
                <a:srgbClr val="00B05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2812574" y="4264109"/>
            <a:ext cx="11592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20</a:t>
            </a:r>
            <a:endParaRPr lang="es-ES" sz="72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5053572" y="4270839"/>
            <a:ext cx="11592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25</a:t>
            </a:r>
            <a:endParaRPr lang="es-ES" sz="7200" b="1" spc="150" dirty="0">
              <a:ln w="11430"/>
              <a:solidFill>
                <a:srgbClr val="FF0066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7295632" y="4270838"/>
            <a:ext cx="11592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80008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30</a:t>
            </a:r>
            <a:endParaRPr lang="es-ES" sz="7200" b="1" spc="150" dirty="0">
              <a:ln w="11430"/>
              <a:solidFill>
                <a:srgbClr val="80008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5290754" y="1004535"/>
            <a:ext cx="671980" cy="12003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="" xmlns:p14="http://schemas.microsoft.com/office/powerpoint/2010/main" val="107976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24213" y="148526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Rectángulo"/>
          <p:cNvSpPr/>
          <p:nvPr/>
        </p:nvSpPr>
        <p:spPr>
          <a:xfrm>
            <a:off x="2356461" y="148526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Rectángulo"/>
          <p:cNvSpPr/>
          <p:nvPr/>
        </p:nvSpPr>
        <p:spPr>
          <a:xfrm>
            <a:off x="4588709" y="148526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6820957" y="140004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Rectángulo"/>
          <p:cNvSpPr/>
          <p:nvPr/>
        </p:nvSpPr>
        <p:spPr>
          <a:xfrm>
            <a:off x="580328" y="972821"/>
            <a:ext cx="11592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CC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35</a:t>
            </a:r>
            <a:endParaRPr lang="es-ES" sz="7200" b="1" spc="150" dirty="0">
              <a:ln w="11430"/>
              <a:solidFill>
                <a:srgbClr val="CC66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2786894" y="1004535"/>
            <a:ext cx="11592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40</a:t>
            </a:r>
            <a:endParaRPr lang="es-ES" sz="7200" b="1" spc="150" dirty="0">
              <a:ln w="11430"/>
              <a:solidFill>
                <a:srgbClr val="FFC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095259" y="900813"/>
            <a:ext cx="11592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00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45</a:t>
            </a:r>
            <a:endParaRPr lang="es-ES" sz="7200" b="1" spc="150" dirty="0">
              <a:ln w="11430"/>
              <a:solidFill>
                <a:srgbClr val="00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7327507" y="908720"/>
            <a:ext cx="11592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0000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50</a:t>
            </a:r>
            <a:endParaRPr lang="es-ES" sz="7200" b="1" spc="150" dirty="0">
              <a:ln w="11430"/>
              <a:solidFill>
                <a:srgbClr val="0000CC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24213" y="3356992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Rectángulo"/>
          <p:cNvSpPr/>
          <p:nvPr/>
        </p:nvSpPr>
        <p:spPr>
          <a:xfrm>
            <a:off x="2356461" y="3356992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5F5F5F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30686" y="4181287"/>
            <a:ext cx="20585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5F5F5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x 0</a:t>
            </a:r>
            <a:endParaRPr lang="es-ES" sz="7200" b="1" spc="150" dirty="0">
              <a:ln w="11430"/>
              <a:solidFill>
                <a:srgbClr val="5F5F5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030550" y="4213001"/>
            <a:ext cx="6719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5F5F5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0</a:t>
            </a:r>
            <a:endParaRPr lang="es-ES" sz="7200" b="1" spc="150" dirty="0">
              <a:ln w="11430"/>
              <a:solidFill>
                <a:srgbClr val="5F5F5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235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84272" y="2285992"/>
            <a:ext cx="51754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/>
              <a:t>TABLA DE MULTIPLICAR</a:t>
            </a:r>
          </a:p>
          <a:p>
            <a:pPr algn="ctr"/>
            <a:r>
              <a:rPr lang="es-MX" sz="4000" b="1" dirty="0" smtClean="0"/>
              <a:t>  4</a:t>
            </a:r>
            <a:endParaRPr lang="es-MX" sz="4000" b="1" dirty="0"/>
          </a:p>
        </p:txBody>
      </p:sp>
      <p:sp>
        <p:nvSpPr>
          <p:cNvPr id="4" name="3 Rectángulo"/>
          <p:cNvSpPr/>
          <p:nvPr/>
        </p:nvSpPr>
        <p:spPr>
          <a:xfrm>
            <a:off x="857224" y="928670"/>
            <a:ext cx="76468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MATELOCALOTERIA</a:t>
            </a:r>
            <a:endParaRPr lang="es-ES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26636658"/>
              </p:ext>
            </p:extLst>
          </p:nvPr>
        </p:nvGraphicFramePr>
        <p:xfrm>
          <a:off x="1957161" y="260648"/>
          <a:ext cx="4680519" cy="55446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0173"/>
                <a:gridCol w="1560173"/>
                <a:gridCol w="1560173"/>
              </a:tblGrid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11 Rectángulo"/>
          <p:cNvSpPr/>
          <p:nvPr/>
        </p:nvSpPr>
        <p:spPr>
          <a:xfrm>
            <a:off x="1835696" y="5720739"/>
            <a:ext cx="3813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 O T E R I A</a:t>
            </a:r>
            <a:endParaRPr lang="es-ES" sz="5400" b="1" cap="none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763688" y="116632"/>
            <a:ext cx="5040560" cy="6624736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Rectángulo"/>
          <p:cNvSpPr/>
          <p:nvPr/>
        </p:nvSpPr>
        <p:spPr>
          <a:xfrm>
            <a:off x="3550434" y="4413004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>
                <a:ln w="11430"/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  <a:r>
              <a:rPr lang="es-ES" sz="4800" b="1" spc="150" dirty="0" smtClean="0">
                <a:ln w="11430"/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x 5</a:t>
            </a:r>
            <a:endParaRPr lang="es-ES" sz="4800" b="1" spc="150" dirty="0">
              <a:ln w="11430"/>
              <a:solidFill>
                <a:srgbClr val="FF0066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3550434" y="2603681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>
                <a:ln w="11430"/>
                <a:solidFill>
                  <a:srgbClr val="80008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  <a:r>
              <a:rPr lang="es-ES" sz="4800" b="1" spc="150" dirty="0" smtClean="0">
                <a:ln w="11430"/>
                <a:solidFill>
                  <a:srgbClr val="80008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x 6</a:t>
            </a:r>
            <a:endParaRPr lang="es-ES" sz="4800" b="1" spc="150" dirty="0">
              <a:ln w="11430"/>
              <a:solidFill>
                <a:srgbClr val="80008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5148064" y="2598003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  <a:r>
              <a:rPr lang="es-ES" sz="4800" b="1" spc="150" dirty="0" smtClean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x 8</a:t>
            </a:r>
            <a:endParaRPr lang="es-ES" sz="4800" b="1" spc="150" dirty="0">
              <a:ln w="11430"/>
              <a:solidFill>
                <a:srgbClr val="FFC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2023449" y="2598003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>
                <a:ln w="11430"/>
                <a:solidFill>
                  <a:srgbClr val="00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  <a:r>
              <a:rPr lang="es-ES" sz="4800" b="1" spc="150" dirty="0" smtClean="0">
                <a:ln w="11430"/>
                <a:solidFill>
                  <a:srgbClr val="00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x 9</a:t>
            </a:r>
            <a:endParaRPr lang="es-ES" sz="4800" b="1" spc="150" dirty="0">
              <a:ln w="11430"/>
              <a:solidFill>
                <a:srgbClr val="00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3511159" y="714522"/>
            <a:ext cx="15456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000" b="1" spc="150" dirty="0">
                <a:ln w="11430"/>
                <a:solidFill>
                  <a:srgbClr val="0000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  <a:r>
              <a:rPr lang="es-ES" sz="4000" b="1" spc="150" dirty="0" smtClean="0">
                <a:ln w="11430"/>
                <a:solidFill>
                  <a:srgbClr val="0000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x 10</a:t>
            </a:r>
            <a:endParaRPr lang="es-ES" sz="4000" b="1" spc="150" dirty="0">
              <a:ln w="11430"/>
              <a:solidFill>
                <a:srgbClr val="0000CC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5604117" y="4430914"/>
            <a:ext cx="554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8</a:t>
            </a:r>
            <a:endParaRPr lang="es-ES" sz="5400" b="1" spc="150" dirty="0">
              <a:ln w="11430"/>
              <a:solidFill>
                <a:srgbClr val="00B0F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2294355" y="714522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12</a:t>
            </a:r>
            <a:endParaRPr lang="es-ES" sz="5400" b="1" spc="150" dirty="0">
              <a:ln w="11430"/>
              <a:solidFill>
                <a:srgbClr val="00B05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5418970" y="714522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16</a:t>
            </a:r>
            <a:endParaRPr lang="es-ES" sz="54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2294356" y="4320671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CC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28</a:t>
            </a:r>
            <a:endParaRPr lang="es-ES" sz="5400" b="1" spc="150" dirty="0">
              <a:ln w="11430"/>
              <a:solidFill>
                <a:srgbClr val="CC66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4" name="23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5359229"/>
            <a:ext cx="1297219" cy="12844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329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05710253"/>
              </p:ext>
            </p:extLst>
          </p:nvPr>
        </p:nvGraphicFramePr>
        <p:xfrm>
          <a:off x="1957161" y="260648"/>
          <a:ext cx="4680519" cy="55446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0173"/>
                <a:gridCol w="1560173"/>
                <a:gridCol w="1560173"/>
              </a:tblGrid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11 Rectángulo"/>
          <p:cNvSpPr/>
          <p:nvPr/>
        </p:nvSpPr>
        <p:spPr>
          <a:xfrm>
            <a:off x="1835696" y="5720739"/>
            <a:ext cx="3813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 O T E R I A</a:t>
            </a:r>
            <a:endParaRPr lang="es-ES" sz="5400" b="1" cap="none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763688" y="116632"/>
            <a:ext cx="5040560" cy="6624736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Rectángulo"/>
          <p:cNvSpPr/>
          <p:nvPr/>
        </p:nvSpPr>
        <p:spPr>
          <a:xfrm>
            <a:off x="3550434" y="2606609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  <a:r>
              <a:rPr lang="es-ES" sz="4800" b="1" spc="150" dirty="0" smtClean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x 3</a:t>
            </a:r>
            <a:endParaRPr lang="es-ES" sz="4800" b="1" spc="150" dirty="0">
              <a:ln w="11430"/>
              <a:solidFill>
                <a:srgbClr val="00B05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3550434" y="651554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>
                <a:ln w="11430"/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  <a:r>
              <a:rPr lang="es-ES" sz="4800" b="1" spc="150" dirty="0" smtClean="0">
                <a:ln w="11430"/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x 5</a:t>
            </a:r>
            <a:endParaRPr lang="es-ES" sz="4800" b="1" spc="150" dirty="0">
              <a:ln w="11430"/>
              <a:solidFill>
                <a:srgbClr val="FF0066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2018986" y="4456463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>
                <a:ln w="11430"/>
                <a:solidFill>
                  <a:srgbClr val="5F5F5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  <a:r>
              <a:rPr lang="es-ES" sz="4800" b="1" spc="150" dirty="0" smtClean="0">
                <a:ln w="11430"/>
                <a:solidFill>
                  <a:srgbClr val="5F5F5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x 0</a:t>
            </a:r>
            <a:endParaRPr lang="es-ES" sz="4800" b="1" spc="150" dirty="0">
              <a:ln w="11430"/>
              <a:solidFill>
                <a:srgbClr val="5F5F5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3" name="32 Rectángulo"/>
          <p:cNvSpPr/>
          <p:nvPr/>
        </p:nvSpPr>
        <p:spPr>
          <a:xfrm>
            <a:off x="5634137" y="605388"/>
            <a:ext cx="554960" cy="92333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</a:p>
        </p:txBody>
      </p:sp>
      <p:sp>
        <p:nvSpPr>
          <p:cNvPr id="34" name="33 Rectángulo"/>
          <p:cNvSpPr/>
          <p:nvPr/>
        </p:nvSpPr>
        <p:spPr>
          <a:xfrm>
            <a:off x="4006487" y="4370190"/>
            <a:ext cx="554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8</a:t>
            </a:r>
            <a:endParaRPr lang="es-ES" sz="5400" b="1" spc="150" dirty="0">
              <a:ln w="11430"/>
              <a:solidFill>
                <a:srgbClr val="00B0F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5448990" y="4364130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16</a:t>
            </a:r>
            <a:endParaRPr lang="es-ES" sz="54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2267743" y="2532231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80008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28</a:t>
            </a:r>
            <a:endParaRPr lang="es-ES" sz="5400" b="1" spc="150" dirty="0">
              <a:ln w="11430"/>
              <a:solidFill>
                <a:srgbClr val="80008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2267744" y="668824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32</a:t>
            </a:r>
            <a:endParaRPr lang="es-ES" sz="5400" b="1" spc="150" dirty="0">
              <a:ln w="11430"/>
              <a:solidFill>
                <a:srgbClr val="FFC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448989" y="2532231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00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36</a:t>
            </a:r>
            <a:endParaRPr lang="es-ES" sz="5400" b="1" spc="150" dirty="0">
              <a:ln w="11430"/>
              <a:solidFill>
                <a:srgbClr val="00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1" name="20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5359229"/>
            <a:ext cx="1297219" cy="12844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242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58541513"/>
              </p:ext>
            </p:extLst>
          </p:nvPr>
        </p:nvGraphicFramePr>
        <p:xfrm>
          <a:off x="1957161" y="260648"/>
          <a:ext cx="4680519" cy="55446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0173"/>
                <a:gridCol w="1560173"/>
                <a:gridCol w="1560173"/>
              </a:tblGrid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11 Rectángulo"/>
          <p:cNvSpPr/>
          <p:nvPr/>
        </p:nvSpPr>
        <p:spPr>
          <a:xfrm>
            <a:off x="1835696" y="5720739"/>
            <a:ext cx="3813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 O T E R I A</a:t>
            </a:r>
            <a:endParaRPr lang="es-ES" sz="5400" b="1" cap="none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763688" y="116632"/>
            <a:ext cx="5040560" cy="6624736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Rectángulo"/>
          <p:cNvSpPr/>
          <p:nvPr/>
        </p:nvSpPr>
        <p:spPr>
          <a:xfrm>
            <a:off x="1979712" y="4456708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  <a:r>
              <a:rPr lang="es-ES" sz="4800" b="1" spc="150" dirty="0" smtClean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x 2</a:t>
            </a:r>
            <a:endParaRPr lang="es-ES" sz="4800" b="1" spc="150" dirty="0">
              <a:ln w="11430"/>
              <a:solidFill>
                <a:srgbClr val="00B0F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979712" y="762267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  <a:r>
              <a:rPr lang="es-ES" sz="4800" b="1" spc="150" dirty="0" smtClean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x 3</a:t>
            </a:r>
            <a:endParaRPr lang="es-ES" sz="4800" b="1" spc="150" dirty="0">
              <a:ln w="11430"/>
              <a:solidFill>
                <a:srgbClr val="00B05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148064" y="4414484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  <a:r>
              <a:rPr lang="es-ES" sz="48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x 4</a:t>
            </a:r>
            <a:endParaRPr lang="es-ES" sz="48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5148064" y="725795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  <a:r>
              <a:rPr lang="es-ES" sz="4800" b="1" spc="150" dirty="0" smtClean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x 8</a:t>
            </a:r>
            <a:endParaRPr lang="es-ES" sz="4800" b="1" spc="150" dirty="0">
              <a:ln w="11430"/>
              <a:solidFill>
                <a:srgbClr val="FFC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3834507" y="764436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20</a:t>
            </a:r>
            <a:endParaRPr lang="es-ES" sz="5400" b="1" spc="150" dirty="0">
              <a:ln w="11430"/>
              <a:solidFill>
                <a:srgbClr val="FF0066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5418971" y="2588914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80008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24</a:t>
            </a:r>
            <a:endParaRPr lang="es-ES" sz="5400" b="1" spc="150" dirty="0">
              <a:ln w="11430"/>
              <a:solidFill>
                <a:srgbClr val="80008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2250619" y="2581800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00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36</a:t>
            </a:r>
            <a:endParaRPr lang="es-ES" sz="5400" b="1" spc="150" dirty="0">
              <a:ln w="11430"/>
              <a:solidFill>
                <a:srgbClr val="00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3834507" y="4410541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0000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40</a:t>
            </a:r>
            <a:endParaRPr lang="es-ES" sz="5400" b="1" spc="150" dirty="0">
              <a:ln w="11430"/>
              <a:solidFill>
                <a:srgbClr val="0000CC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3558548" y="2697129"/>
            <a:ext cx="1467068" cy="83099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  <a:r>
              <a:rPr lang="es-ES" sz="48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x 1</a:t>
            </a:r>
            <a:endParaRPr lang="es-ES" sz="48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0" name="19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5359229"/>
            <a:ext cx="1297219" cy="12844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750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58541513"/>
              </p:ext>
            </p:extLst>
          </p:nvPr>
        </p:nvGraphicFramePr>
        <p:xfrm>
          <a:off x="1957161" y="260648"/>
          <a:ext cx="4680519" cy="55446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0173"/>
                <a:gridCol w="1560173"/>
                <a:gridCol w="1560173"/>
              </a:tblGrid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11 Rectángulo"/>
          <p:cNvSpPr/>
          <p:nvPr/>
        </p:nvSpPr>
        <p:spPr>
          <a:xfrm>
            <a:off x="1835696" y="5720739"/>
            <a:ext cx="3813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 O T E R I A</a:t>
            </a:r>
            <a:endParaRPr lang="es-ES" sz="5400" b="1" cap="none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763688" y="116632"/>
            <a:ext cx="5040560" cy="6624736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Rectángulo"/>
          <p:cNvSpPr/>
          <p:nvPr/>
        </p:nvSpPr>
        <p:spPr>
          <a:xfrm>
            <a:off x="3553201" y="4410045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>
                <a:ln w="11430"/>
                <a:solidFill>
                  <a:srgbClr val="CC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  <a:r>
              <a:rPr lang="es-ES" sz="4800" b="1" spc="150" dirty="0" smtClean="0">
                <a:ln w="11430"/>
                <a:solidFill>
                  <a:srgbClr val="CC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x 7</a:t>
            </a:r>
            <a:endParaRPr lang="es-ES" sz="4800" b="1" spc="150" dirty="0">
              <a:ln w="11430"/>
              <a:solidFill>
                <a:srgbClr val="CC66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550433" y="2651578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>
                <a:ln w="11430"/>
                <a:solidFill>
                  <a:srgbClr val="00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  <a:r>
              <a:rPr lang="es-ES" sz="4800" b="1" spc="150" dirty="0" smtClean="0">
                <a:ln w="11430"/>
                <a:solidFill>
                  <a:srgbClr val="00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x 9</a:t>
            </a:r>
            <a:endParaRPr lang="es-ES" sz="4800" b="1" spc="150" dirty="0">
              <a:ln w="11430"/>
              <a:solidFill>
                <a:srgbClr val="00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3511159" y="796510"/>
            <a:ext cx="15456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000" b="1" spc="150" dirty="0">
                <a:ln w="11430"/>
                <a:solidFill>
                  <a:srgbClr val="0000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  <a:r>
              <a:rPr lang="es-ES" sz="4000" b="1" spc="150" dirty="0" smtClean="0">
                <a:ln w="11430"/>
                <a:solidFill>
                  <a:srgbClr val="0000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x 10</a:t>
            </a:r>
            <a:endParaRPr lang="es-ES" sz="4000" b="1" spc="150" dirty="0">
              <a:ln w="11430"/>
              <a:solidFill>
                <a:srgbClr val="0000CC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649561" y="688788"/>
            <a:ext cx="554960" cy="92333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5F5F5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0</a:t>
            </a:r>
            <a:endParaRPr lang="es-ES" sz="5400" b="1" spc="150" dirty="0">
              <a:ln w="11430"/>
              <a:solidFill>
                <a:srgbClr val="5F5F5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2267744" y="654435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12</a:t>
            </a:r>
            <a:endParaRPr lang="es-ES" sz="5400" b="1" spc="150" dirty="0">
              <a:ln w="11430"/>
              <a:solidFill>
                <a:srgbClr val="00B05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5455170" y="2550813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16</a:t>
            </a:r>
            <a:endParaRPr lang="es-ES" sz="54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5464414" y="4438683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20</a:t>
            </a:r>
            <a:endParaRPr lang="es-ES" sz="5400" b="1" spc="150" dirty="0">
              <a:ln w="11430"/>
              <a:solidFill>
                <a:srgbClr val="FF0066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2267744" y="2572504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80008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28</a:t>
            </a:r>
            <a:endParaRPr lang="es-ES" sz="5400" b="1" spc="150" dirty="0">
              <a:ln w="11430"/>
              <a:solidFill>
                <a:srgbClr val="80008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2274938" y="4476665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36</a:t>
            </a:r>
            <a:endParaRPr lang="es-ES" sz="5400" b="1" spc="150" dirty="0">
              <a:ln w="11430"/>
              <a:solidFill>
                <a:srgbClr val="FFC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7" name="26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5359229"/>
            <a:ext cx="1297219" cy="12844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750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58541513"/>
              </p:ext>
            </p:extLst>
          </p:nvPr>
        </p:nvGraphicFramePr>
        <p:xfrm>
          <a:off x="1957161" y="260648"/>
          <a:ext cx="4680519" cy="55446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0173"/>
                <a:gridCol w="1560173"/>
                <a:gridCol w="1560173"/>
              </a:tblGrid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11 Rectángulo"/>
          <p:cNvSpPr/>
          <p:nvPr/>
        </p:nvSpPr>
        <p:spPr>
          <a:xfrm>
            <a:off x="1835696" y="5720739"/>
            <a:ext cx="3813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 O T E R I A</a:t>
            </a:r>
            <a:endParaRPr lang="es-ES" sz="5400" b="1" cap="none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763688" y="116632"/>
            <a:ext cx="5040560" cy="6624736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Rectángulo"/>
          <p:cNvSpPr/>
          <p:nvPr/>
        </p:nvSpPr>
        <p:spPr>
          <a:xfrm>
            <a:off x="3550434" y="4396674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  <a:r>
              <a:rPr lang="es-ES" sz="4800" b="1" spc="150" dirty="0" smtClean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x 3</a:t>
            </a:r>
            <a:endParaRPr lang="es-ES" sz="4800" b="1" spc="150" dirty="0">
              <a:ln w="11430"/>
              <a:solidFill>
                <a:srgbClr val="00B05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550434" y="786255"/>
            <a:ext cx="1467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>
                <a:ln w="11430"/>
                <a:solidFill>
                  <a:srgbClr val="80008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  <a:r>
              <a:rPr lang="es-ES" sz="4800" b="1" spc="150" dirty="0" smtClean="0">
                <a:ln w="11430"/>
                <a:solidFill>
                  <a:srgbClr val="80008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x 6</a:t>
            </a:r>
            <a:endParaRPr lang="es-ES" sz="4800" b="1" spc="150" dirty="0">
              <a:ln w="11430"/>
              <a:solidFill>
                <a:srgbClr val="80008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052792" y="2632026"/>
            <a:ext cx="15456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000" b="1" spc="150" dirty="0">
                <a:ln w="11430"/>
                <a:solidFill>
                  <a:srgbClr val="0000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  <a:r>
              <a:rPr lang="es-ES" sz="4000" b="1" spc="150" dirty="0" smtClean="0">
                <a:ln w="11430"/>
                <a:solidFill>
                  <a:srgbClr val="0000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x 10</a:t>
            </a:r>
            <a:endParaRPr lang="es-ES" sz="4000" b="1" spc="150" dirty="0">
              <a:ln w="11430"/>
              <a:solidFill>
                <a:srgbClr val="0000CC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4006487" y="2632026"/>
            <a:ext cx="554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8</a:t>
            </a:r>
            <a:endParaRPr lang="es-ES" sz="5400" b="1" spc="150" dirty="0">
              <a:ln w="11430"/>
              <a:solidFill>
                <a:srgbClr val="00B0F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5436096" y="740089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20</a:t>
            </a:r>
            <a:endParaRPr lang="es-ES" sz="5400" b="1" spc="150" dirty="0">
              <a:ln w="11430"/>
              <a:solidFill>
                <a:srgbClr val="FF0066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2267743" y="4350508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CC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28</a:t>
            </a:r>
            <a:endParaRPr lang="es-ES" sz="5400" b="1" spc="150" dirty="0">
              <a:ln w="11430"/>
              <a:solidFill>
                <a:srgbClr val="CC66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5436096" y="4363646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00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36</a:t>
            </a:r>
            <a:endParaRPr lang="es-ES" sz="5400" b="1" spc="150" dirty="0">
              <a:ln w="11430"/>
              <a:solidFill>
                <a:srgbClr val="00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1996836" y="2678192"/>
            <a:ext cx="1467068" cy="83099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  <a:r>
              <a:rPr lang="es-ES" sz="48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x 1</a:t>
            </a:r>
            <a:endParaRPr lang="es-ES" sz="48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996835" y="773463"/>
            <a:ext cx="1467068" cy="83099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4800" b="1" spc="150" dirty="0" smtClean="0">
                <a:ln w="11430"/>
                <a:solidFill>
                  <a:srgbClr val="5F5F5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 x 0</a:t>
            </a:r>
            <a:endParaRPr lang="es-ES" sz="4800" b="1" spc="150" dirty="0">
              <a:ln w="11430"/>
              <a:solidFill>
                <a:srgbClr val="5F5F5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3" name="22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5359229"/>
            <a:ext cx="1297219" cy="12844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750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40219393"/>
              </p:ext>
            </p:extLst>
          </p:nvPr>
        </p:nvGraphicFramePr>
        <p:xfrm>
          <a:off x="1957161" y="260648"/>
          <a:ext cx="4680519" cy="55446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0173"/>
                <a:gridCol w="1560173"/>
                <a:gridCol w="1560173"/>
              </a:tblGrid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20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11 Rectángulo"/>
          <p:cNvSpPr/>
          <p:nvPr/>
        </p:nvSpPr>
        <p:spPr>
          <a:xfrm>
            <a:off x="1835696" y="5720739"/>
            <a:ext cx="3813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 O T E R I A</a:t>
            </a:r>
            <a:endParaRPr lang="es-ES" sz="5400" b="1" cap="none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763688" y="116632"/>
            <a:ext cx="5040560" cy="6624736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9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5359229"/>
            <a:ext cx="1297219" cy="12844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9291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142844" y="2143116"/>
          <a:ext cx="3857656" cy="4064003"/>
        </p:xfrm>
        <a:graphic>
          <a:graphicData uri="http://schemas.openxmlformats.org/drawingml/2006/table">
            <a:tbl>
              <a:tblPr/>
              <a:tblGrid>
                <a:gridCol w="350696"/>
                <a:gridCol w="350696"/>
                <a:gridCol w="350696"/>
                <a:gridCol w="350696"/>
                <a:gridCol w="350696"/>
                <a:gridCol w="350696"/>
                <a:gridCol w="350696"/>
                <a:gridCol w="350696"/>
                <a:gridCol w="350696"/>
                <a:gridCol w="350696"/>
                <a:gridCol w="350696"/>
              </a:tblGrid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  <a:endParaRPr lang="es-MX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297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  <a:endParaRPr lang="es-MX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297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297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4500559" y="2143106"/>
          <a:ext cx="4214848" cy="4107540"/>
        </p:xfrm>
        <a:graphic>
          <a:graphicData uri="http://schemas.openxmlformats.org/drawingml/2006/table">
            <a:tbl>
              <a:tblPr/>
              <a:tblGrid>
                <a:gridCol w="383168"/>
                <a:gridCol w="383168"/>
                <a:gridCol w="383168"/>
                <a:gridCol w="383168"/>
                <a:gridCol w="383168"/>
                <a:gridCol w="383168"/>
                <a:gridCol w="383168"/>
                <a:gridCol w="383168"/>
                <a:gridCol w="383168"/>
                <a:gridCol w="383168"/>
                <a:gridCol w="383168"/>
              </a:tblGrid>
              <a:tr h="203599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  <a:endParaRPr lang="es-MX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  <a:endParaRPr lang="es-MX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  <a:endParaRPr lang="es-MX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  <a:endParaRPr lang="es-MX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  <a:endParaRPr lang="es-MX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99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99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99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99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  <a:endParaRPr lang="es-MX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99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99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99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99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  <a:endParaRPr lang="es-MX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99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99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99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99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  <a:endParaRPr lang="es-MX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99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99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99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  <a:endParaRPr lang="es-MX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99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99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  <a:endParaRPr lang="es-MX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99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99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2214546" y="214290"/>
            <a:ext cx="6059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i="1" dirty="0" smtClean="0"/>
              <a:t>Ejercicio para repasar la serie de la Tabla del 7</a:t>
            </a:r>
            <a:endParaRPr lang="es-MX" sz="2400" b="1" i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2214546" y="214290"/>
            <a:ext cx="6737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/>
              <a:t>Ejercicio para repasar la serie de la Tabla del </a:t>
            </a:r>
          </a:p>
          <a:p>
            <a:r>
              <a:rPr lang="es-MX" sz="2400" b="1" i="1" dirty="0" smtClean="0"/>
              <a:t>Nombre del Alumno__________________________</a:t>
            </a:r>
            <a:endParaRPr lang="es-MX" sz="2400" b="1" i="1" dirty="0"/>
          </a:p>
        </p:txBody>
      </p:sp>
      <p:pic>
        <p:nvPicPr>
          <p:cNvPr id="8" name="7 Imagen" descr="TABLILOCAS GOBIERNO IMAG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4" y="142852"/>
            <a:ext cx="1857356" cy="1839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41 Rectángulo"/>
          <p:cNvSpPr/>
          <p:nvPr/>
        </p:nvSpPr>
        <p:spPr>
          <a:xfrm>
            <a:off x="6820957" y="3377011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Rectángulo"/>
          <p:cNvSpPr/>
          <p:nvPr/>
        </p:nvSpPr>
        <p:spPr>
          <a:xfrm>
            <a:off x="124213" y="148526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Rectángulo"/>
          <p:cNvSpPr/>
          <p:nvPr/>
        </p:nvSpPr>
        <p:spPr>
          <a:xfrm>
            <a:off x="2356461" y="148526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Rectángulo"/>
          <p:cNvSpPr/>
          <p:nvPr/>
        </p:nvSpPr>
        <p:spPr>
          <a:xfrm>
            <a:off x="4588709" y="148526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6808011" y="140004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Rectángulo"/>
          <p:cNvSpPr/>
          <p:nvPr/>
        </p:nvSpPr>
        <p:spPr>
          <a:xfrm>
            <a:off x="126487" y="3356992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Rectángulo"/>
          <p:cNvSpPr/>
          <p:nvPr/>
        </p:nvSpPr>
        <p:spPr>
          <a:xfrm>
            <a:off x="2358735" y="3356992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Rectángulo"/>
          <p:cNvSpPr/>
          <p:nvPr/>
        </p:nvSpPr>
        <p:spPr>
          <a:xfrm>
            <a:off x="4590983" y="3356992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Rectángulo"/>
          <p:cNvSpPr/>
          <p:nvPr/>
        </p:nvSpPr>
        <p:spPr>
          <a:xfrm>
            <a:off x="2441986" y="1800043"/>
            <a:ext cx="20585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  <a:r>
              <a:rPr lang="es-ES" sz="7200" b="1" spc="150" dirty="0" smtClean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x 2</a:t>
            </a:r>
            <a:endParaRPr lang="es-ES" sz="7200" b="1" spc="150" dirty="0">
              <a:ln w="11430"/>
              <a:solidFill>
                <a:srgbClr val="00B0F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4656563" y="1800043"/>
            <a:ext cx="20585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 x 3</a:t>
            </a:r>
            <a:endParaRPr lang="es-ES" sz="7200" b="1" spc="150" dirty="0">
              <a:ln w="11430"/>
              <a:solidFill>
                <a:srgbClr val="00B05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6808011" y="1800043"/>
            <a:ext cx="20585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 x 4</a:t>
            </a:r>
            <a:endParaRPr lang="es-ES" sz="72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103795" y="4913187"/>
            <a:ext cx="20585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 x 5</a:t>
            </a:r>
            <a:endParaRPr lang="es-ES" sz="7200" b="1" spc="150" dirty="0">
              <a:ln w="11430"/>
              <a:solidFill>
                <a:srgbClr val="FF0066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2371682" y="4910521"/>
            <a:ext cx="20585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80008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 x 6</a:t>
            </a:r>
            <a:endParaRPr lang="es-ES" sz="7200" b="1" spc="150" dirty="0">
              <a:ln w="11430"/>
              <a:solidFill>
                <a:srgbClr val="80008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4601655" y="4943315"/>
            <a:ext cx="20585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CC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 x 7</a:t>
            </a:r>
            <a:endParaRPr lang="es-ES" sz="7200" b="1" spc="150" dirty="0">
              <a:ln w="11430"/>
              <a:solidFill>
                <a:srgbClr val="CC66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6820957" y="4937178"/>
            <a:ext cx="20585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 x 8</a:t>
            </a:r>
            <a:endParaRPr lang="es-ES" sz="7200" b="1" spc="150" dirty="0">
              <a:ln w="11430"/>
              <a:solidFill>
                <a:srgbClr val="FFC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130687" y="1871481"/>
            <a:ext cx="2058577" cy="12003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  <a:r>
              <a:rPr lang="es-ES" sz="72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x 1</a:t>
            </a:r>
            <a:endParaRPr lang="es-ES" sz="72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5" name="74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500042"/>
            <a:ext cx="1297219" cy="1284481"/>
          </a:xfrm>
          <a:prstGeom prst="rect">
            <a:avLst/>
          </a:prstGeom>
        </p:spPr>
      </p:pic>
      <p:pic>
        <p:nvPicPr>
          <p:cNvPr id="76" name="75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50" y="500042"/>
            <a:ext cx="1297219" cy="1284481"/>
          </a:xfrm>
          <a:prstGeom prst="rect">
            <a:avLst/>
          </a:prstGeom>
        </p:spPr>
      </p:pic>
      <p:pic>
        <p:nvPicPr>
          <p:cNvPr id="77" name="76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428604"/>
            <a:ext cx="1297219" cy="1284481"/>
          </a:xfrm>
          <a:prstGeom prst="rect">
            <a:avLst/>
          </a:prstGeom>
        </p:spPr>
      </p:pic>
      <p:pic>
        <p:nvPicPr>
          <p:cNvPr id="78" name="77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5206" y="500042"/>
            <a:ext cx="1297219" cy="1284481"/>
          </a:xfrm>
          <a:prstGeom prst="rect">
            <a:avLst/>
          </a:prstGeom>
        </p:spPr>
      </p:pic>
      <p:pic>
        <p:nvPicPr>
          <p:cNvPr id="79" name="78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716155"/>
            <a:ext cx="1297219" cy="1284481"/>
          </a:xfrm>
          <a:prstGeom prst="rect">
            <a:avLst/>
          </a:prstGeom>
        </p:spPr>
      </p:pic>
      <p:pic>
        <p:nvPicPr>
          <p:cNvPr id="80" name="79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50" y="3716155"/>
            <a:ext cx="1297219" cy="1284481"/>
          </a:xfrm>
          <a:prstGeom prst="rect">
            <a:avLst/>
          </a:prstGeom>
        </p:spPr>
      </p:pic>
      <p:pic>
        <p:nvPicPr>
          <p:cNvPr id="81" name="80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3644717"/>
            <a:ext cx="1297219" cy="1284481"/>
          </a:xfrm>
          <a:prstGeom prst="rect">
            <a:avLst/>
          </a:prstGeom>
        </p:spPr>
      </p:pic>
      <p:pic>
        <p:nvPicPr>
          <p:cNvPr id="82" name="81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5206" y="3716155"/>
            <a:ext cx="1297219" cy="12844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7273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24213" y="148526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Rectángulo"/>
          <p:cNvSpPr/>
          <p:nvPr/>
        </p:nvSpPr>
        <p:spPr>
          <a:xfrm>
            <a:off x="2356461" y="148526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Rectángulo"/>
          <p:cNvSpPr/>
          <p:nvPr/>
        </p:nvSpPr>
        <p:spPr>
          <a:xfrm>
            <a:off x="4588709" y="148526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6820957" y="140004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Rectángulo"/>
          <p:cNvSpPr/>
          <p:nvPr/>
        </p:nvSpPr>
        <p:spPr>
          <a:xfrm>
            <a:off x="126487" y="3356992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Rectángulo"/>
          <p:cNvSpPr/>
          <p:nvPr/>
        </p:nvSpPr>
        <p:spPr>
          <a:xfrm>
            <a:off x="2358735" y="3356992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Rectángulo"/>
          <p:cNvSpPr/>
          <p:nvPr/>
        </p:nvSpPr>
        <p:spPr>
          <a:xfrm>
            <a:off x="4590983" y="3356992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Rectángulo"/>
          <p:cNvSpPr/>
          <p:nvPr/>
        </p:nvSpPr>
        <p:spPr>
          <a:xfrm>
            <a:off x="6823231" y="3348470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Rectángulo"/>
          <p:cNvSpPr/>
          <p:nvPr/>
        </p:nvSpPr>
        <p:spPr>
          <a:xfrm>
            <a:off x="142844" y="1922359"/>
            <a:ext cx="20585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00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 x 9</a:t>
            </a:r>
            <a:endParaRPr lang="es-ES" sz="7200" b="1" spc="150" dirty="0">
              <a:ln w="11430"/>
              <a:solidFill>
                <a:srgbClr val="00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2318185" y="2086699"/>
            <a:ext cx="21723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6000" b="1" spc="150" dirty="0" smtClean="0">
                <a:ln w="11430"/>
                <a:solidFill>
                  <a:srgbClr val="0000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 x 10</a:t>
            </a:r>
            <a:endParaRPr lang="es-ES" sz="6000" b="1" spc="150" dirty="0">
              <a:ln w="11430"/>
              <a:solidFill>
                <a:srgbClr val="0000CC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7551445" y="2014357"/>
            <a:ext cx="67198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8</a:t>
            </a:r>
            <a:endParaRPr lang="es-ES" sz="7200" b="1" spc="150" dirty="0">
              <a:ln w="11430"/>
              <a:solidFill>
                <a:srgbClr val="00B0F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573856" y="5119781"/>
            <a:ext cx="11592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12</a:t>
            </a:r>
            <a:endParaRPr lang="es-ES" sz="7200" b="1" spc="150" dirty="0">
              <a:ln w="11430"/>
              <a:solidFill>
                <a:srgbClr val="00B05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2812574" y="5150899"/>
            <a:ext cx="11592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16</a:t>
            </a:r>
            <a:endParaRPr lang="es-ES" sz="72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5053572" y="5157629"/>
            <a:ext cx="11592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20</a:t>
            </a:r>
            <a:endParaRPr lang="es-ES" sz="7200" b="1" spc="150" dirty="0">
              <a:ln w="11430"/>
              <a:solidFill>
                <a:srgbClr val="FF0066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7295632" y="5157628"/>
            <a:ext cx="11592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80008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24</a:t>
            </a:r>
            <a:endParaRPr lang="es-ES" sz="7200" b="1" spc="150" dirty="0">
              <a:ln w="11430"/>
              <a:solidFill>
                <a:srgbClr val="80008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5302910" y="1994367"/>
            <a:ext cx="671980" cy="12003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  <a:endParaRPr lang="es-ES" sz="72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9" name="58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500042"/>
            <a:ext cx="1297219" cy="1284481"/>
          </a:xfrm>
          <a:prstGeom prst="rect">
            <a:avLst/>
          </a:prstGeom>
        </p:spPr>
      </p:pic>
      <p:pic>
        <p:nvPicPr>
          <p:cNvPr id="60" name="59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50" y="500042"/>
            <a:ext cx="1297219" cy="1284481"/>
          </a:xfrm>
          <a:prstGeom prst="rect">
            <a:avLst/>
          </a:prstGeom>
        </p:spPr>
      </p:pic>
      <p:pic>
        <p:nvPicPr>
          <p:cNvPr id="61" name="60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428604"/>
            <a:ext cx="1297219" cy="1284481"/>
          </a:xfrm>
          <a:prstGeom prst="rect">
            <a:avLst/>
          </a:prstGeom>
        </p:spPr>
      </p:pic>
      <p:pic>
        <p:nvPicPr>
          <p:cNvPr id="62" name="61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5206" y="500042"/>
            <a:ext cx="1297219" cy="1284481"/>
          </a:xfrm>
          <a:prstGeom prst="rect">
            <a:avLst/>
          </a:prstGeom>
        </p:spPr>
      </p:pic>
      <p:pic>
        <p:nvPicPr>
          <p:cNvPr id="67" name="66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716155"/>
            <a:ext cx="1297219" cy="1284481"/>
          </a:xfrm>
          <a:prstGeom prst="rect">
            <a:avLst/>
          </a:prstGeom>
        </p:spPr>
      </p:pic>
      <p:pic>
        <p:nvPicPr>
          <p:cNvPr id="68" name="67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50" y="3716155"/>
            <a:ext cx="1297219" cy="1284481"/>
          </a:xfrm>
          <a:prstGeom prst="rect">
            <a:avLst/>
          </a:prstGeom>
        </p:spPr>
      </p:pic>
      <p:pic>
        <p:nvPicPr>
          <p:cNvPr id="69" name="68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3644717"/>
            <a:ext cx="1297219" cy="1284481"/>
          </a:xfrm>
          <a:prstGeom prst="rect">
            <a:avLst/>
          </a:prstGeom>
        </p:spPr>
      </p:pic>
      <p:pic>
        <p:nvPicPr>
          <p:cNvPr id="70" name="69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5206" y="3716155"/>
            <a:ext cx="1297219" cy="12844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098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24212" y="136935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Rectángulo"/>
          <p:cNvSpPr/>
          <p:nvPr/>
        </p:nvSpPr>
        <p:spPr>
          <a:xfrm>
            <a:off x="2356461" y="152314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Rectángulo"/>
          <p:cNvSpPr/>
          <p:nvPr/>
        </p:nvSpPr>
        <p:spPr>
          <a:xfrm>
            <a:off x="4588709" y="148526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6820957" y="140004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Rectángulo"/>
          <p:cNvSpPr/>
          <p:nvPr/>
        </p:nvSpPr>
        <p:spPr>
          <a:xfrm>
            <a:off x="500034" y="1800043"/>
            <a:ext cx="11592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CC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28</a:t>
            </a:r>
            <a:endParaRPr lang="es-ES" sz="7200" b="1" spc="150" dirty="0">
              <a:ln w="11430"/>
              <a:solidFill>
                <a:srgbClr val="CC66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2706600" y="1800043"/>
            <a:ext cx="11592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32</a:t>
            </a:r>
            <a:endParaRPr lang="es-ES" sz="7200" b="1" spc="150" dirty="0">
              <a:ln w="11430"/>
              <a:solidFill>
                <a:srgbClr val="FFC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014965" y="1728605"/>
            <a:ext cx="11592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00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36</a:t>
            </a:r>
            <a:endParaRPr lang="es-ES" sz="7200" b="1" spc="150" dirty="0">
              <a:ln w="11430"/>
              <a:solidFill>
                <a:srgbClr val="00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7247213" y="1728605"/>
            <a:ext cx="11592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0000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40</a:t>
            </a:r>
            <a:endParaRPr lang="es-ES" sz="7200" b="1" spc="150" dirty="0">
              <a:ln w="11430"/>
              <a:solidFill>
                <a:srgbClr val="0000CC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141070" y="3356992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Rectángulo"/>
          <p:cNvSpPr/>
          <p:nvPr/>
        </p:nvSpPr>
        <p:spPr>
          <a:xfrm>
            <a:off x="2373319" y="3372371"/>
            <a:ext cx="2071523" cy="29523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Rectángulo"/>
          <p:cNvSpPr/>
          <p:nvPr/>
        </p:nvSpPr>
        <p:spPr>
          <a:xfrm>
            <a:off x="147544" y="5057471"/>
            <a:ext cx="20585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5F5F5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 x 0</a:t>
            </a:r>
            <a:endParaRPr lang="es-ES" sz="7200" b="1" spc="150" dirty="0">
              <a:ln w="11430"/>
              <a:solidFill>
                <a:srgbClr val="5F5F5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3185641" y="5157629"/>
            <a:ext cx="6719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7200" b="1" spc="150" dirty="0" smtClean="0">
                <a:ln w="11430"/>
                <a:solidFill>
                  <a:srgbClr val="5F5F5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0</a:t>
            </a:r>
            <a:endParaRPr lang="es-ES" sz="7200" b="1" spc="150" dirty="0">
              <a:ln w="11430"/>
              <a:solidFill>
                <a:srgbClr val="5F5F5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1" name="60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500042"/>
            <a:ext cx="1297219" cy="1284481"/>
          </a:xfrm>
          <a:prstGeom prst="rect">
            <a:avLst/>
          </a:prstGeom>
        </p:spPr>
      </p:pic>
      <p:pic>
        <p:nvPicPr>
          <p:cNvPr id="62" name="61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50" y="500042"/>
            <a:ext cx="1297219" cy="1284481"/>
          </a:xfrm>
          <a:prstGeom prst="rect">
            <a:avLst/>
          </a:prstGeom>
        </p:spPr>
      </p:pic>
      <p:pic>
        <p:nvPicPr>
          <p:cNvPr id="63" name="62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428604"/>
            <a:ext cx="1297219" cy="1284481"/>
          </a:xfrm>
          <a:prstGeom prst="rect">
            <a:avLst/>
          </a:prstGeom>
        </p:spPr>
      </p:pic>
      <p:pic>
        <p:nvPicPr>
          <p:cNvPr id="64" name="63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5206" y="500042"/>
            <a:ext cx="1297219" cy="1284481"/>
          </a:xfrm>
          <a:prstGeom prst="rect">
            <a:avLst/>
          </a:prstGeom>
        </p:spPr>
      </p:pic>
      <p:pic>
        <p:nvPicPr>
          <p:cNvPr id="65" name="64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644717"/>
            <a:ext cx="1297219" cy="1284481"/>
          </a:xfrm>
          <a:prstGeom prst="rect">
            <a:avLst/>
          </a:prstGeom>
        </p:spPr>
      </p:pic>
      <p:pic>
        <p:nvPicPr>
          <p:cNvPr id="66" name="65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2" y="3643314"/>
            <a:ext cx="1297219" cy="12844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382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438" y="577850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7388" y="577850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549275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989138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1200" y="2017713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0563" y="2017713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250" y="3386138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1200" y="3386138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0563" y="3386138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4797425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2788" y="4826000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2" name="Text Box 16"/>
          <p:cNvSpPr txBox="1">
            <a:spLocks noChangeArrowheads="1"/>
          </p:cNvSpPr>
          <p:nvPr/>
        </p:nvSpPr>
        <p:spPr bwMode="auto">
          <a:xfrm>
            <a:off x="857224" y="981075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dirty="0"/>
              <a:t>    </a:t>
            </a:r>
            <a:r>
              <a:rPr lang="es-PE" b="1" dirty="0"/>
              <a:t>0</a:t>
            </a:r>
            <a:endParaRPr lang="es-ES" b="1" dirty="0"/>
          </a:p>
        </p:txBody>
      </p:sp>
      <p:sp>
        <p:nvSpPr>
          <p:cNvPr id="2063" name="Text Box 17"/>
          <p:cNvSpPr txBox="1">
            <a:spLocks noChangeArrowheads="1"/>
          </p:cNvSpPr>
          <p:nvPr/>
        </p:nvSpPr>
        <p:spPr bwMode="auto">
          <a:xfrm>
            <a:off x="2351077" y="1052513"/>
            <a:ext cx="792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2 x 6</a:t>
            </a:r>
            <a:endParaRPr lang="es-ES" b="1" dirty="0"/>
          </a:p>
        </p:txBody>
      </p:sp>
      <p:sp>
        <p:nvSpPr>
          <p:cNvPr id="2064" name="Text Box 18"/>
          <p:cNvSpPr txBox="1">
            <a:spLocks noChangeArrowheads="1"/>
          </p:cNvSpPr>
          <p:nvPr/>
        </p:nvSpPr>
        <p:spPr bwMode="auto">
          <a:xfrm>
            <a:off x="3419475" y="981075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MX"/>
          </a:p>
        </p:txBody>
      </p:sp>
      <p:sp>
        <p:nvSpPr>
          <p:cNvPr id="2065" name="Text Box 19"/>
          <p:cNvSpPr txBox="1">
            <a:spLocks noChangeArrowheads="1"/>
          </p:cNvSpPr>
          <p:nvPr/>
        </p:nvSpPr>
        <p:spPr bwMode="auto">
          <a:xfrm>
            <a:off x="6011863" y="2420938"/>
            <a:ext cx="647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MX"/>
          </a:p>
        </p:txBody>
      </p:sp>
      <p:sp>
        <p:nvSpPr>
          <p:cNvPr id="2066" name="Text Box 20"/>
          <p:cNvSpPr txBox="1">
            <a:spLocks noChangeArrowheads="1"/>
          </p:cNvSpPr>
          <p:nvPr/>
        </p:nvSpPr>
        <p:spPr bwMode="auto">
          <a:xfrm>
            <a:off x="6084888" y="24923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PE" b="1"/>
              <a:t>1 2</a:t>
            </a:r>
            <a:endParaRPr lang="es-ES" b="1"/>
          </a:p>
        </p:txBody>
      </p:sp>
      <p:sp>
        <p:nvSpPr>
          <p:cNvPr id="2067" name="Text Box 21"/>
          <p:cNvSpPr txBox="1">
            <a:spLocks noChangeArrowheads="1"/>
          </p:cNvSpPr>
          <p:nvPr/>
        </p:nvSpPr>
        <p:spPr bwMode="auto">
          <a:xfrm>
            <a:off x="3419475" y="1052513"/>
            <a:ext cx="72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MX"/>
          </a:p>
        </p:txBody>
      </p:sp>
      <p:sp>
        <p:nvSpPr>
          <p:cNvPr id="2068" name="Text Box 22"/>
          <p:cNvSpPr txBox="1">
            <a:spLocks noChangeArrowheads="1"/>
          </p:cNvSpPr>
          <p:nvPr/>
        </p:nvSpPr>
        <p:spPr bwMode="auto">
          <a:xfrm>
            <a:off x="3500430" y="981075"/>
            <a:ext cx="37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PE" b="1" dirty="0"/>
              <a:t> 4</a:t>
            </a:r>
            <a:endParaRPr lang="es-ES" b="1" dirty="0"/>
          </a:p>
        </p:txBody>
      </p:sp>
      <p:sp>
        <p:nvSpPr>
          <p:cNvPr id="2069" name="Text Box 23"/>
          <p:cNvSpPr txBox="1">
            <a:spLocks noChangeArrowheads="1"/>
          </p:cNvSpPr>
          <p:nvPr/>
        </p:nvSpPr>
        <p:spPr bwMode="auto">
          <a:xfrm>
            <a:off x="7351738" y="2492375"/>
            <a:ext cx="792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2 x 2 </a:t>
            </a:r>
            <a:endParaRPr lang="es-ES" b="1" dirty="0"/>
          </a:p>
        </p:txBody>
      </p:sp>
      <p:sp>
        <p:nvSpPr>
          <p:cNvPr id="2070" name="Text Box 24"/>
          <p:cNvSpPr txBox="1">
            <a:spLocks noChangeArrowheads="1"/>
          </p:cNvSpPr>
          <p:nvPr/>
        </p:nvSpPr>
        <p:spPr bwMode="auto">
          <a:xfrm>
            <a:off x="4851408" y="981075"/>
            <a:ext cx="792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2 x 8</a:t>
            </a:r>
            <a:endParaRPr lang="es-ES" b="1" dirty="0"/>
          </a:p>
        </p:txBody>
      </p:sp>
      <p:sp>
        <p:nvSpPr>
          <p:cNvPr id="2071" name="Text Box 25"/>
          <p:cNvSpPr txBox="1">
            <a:spLocks noChangeArrowheads="1"/>
          </p:cNvSpPr>
          <p:nvPr/>
        </p:nvSpPr>
        <p:spPr bwMode="auto">
          <a:xfrm>
            <a:off x="3349623" y="3789363"/>
            <a:ext cx="1008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E" b="1" dirty="0"/>
              <a:t>2 x </a:t>
            </a:r>
            <a:r>
              <a:rPr lang="es-PE" b="1" dirty="0" smtClean="0"/>
              <a:t>10</a:t>
            </a:r>
            <a:endParaRPr lang="es-ES" b="1" dirty="0"/>
          </a:p>
        </p:txBody>
      </p:sp>
      <p:sp>
        <p:nvSpPr>
          <p:cNvPr id="2072" name="Text Box 26"/>
          <p:cNvSpPr txBox="1">
            <a:spLocks noChangeArrowheads="1"/>
          </p:cNvSpPr>
          <p:nvPr/>
        </p:nvSpPr>
        <p:spPr bwMode="auto">
          <a:xfrm>
            <a:off x="4851407" y="3789363"/>
            <a:ext cx="72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dirty="0"/>
              <a:t>  </a:t>
            </a:r>
            <a:r>
              <a:rPr lang="es-PE" b="1" dirty="0"/>
              <a:t>1 0</a:t>
            </a:r>
            <a:endParaRPr lang="es-ES" b="1" dirty="0"/>
          </a:p>
        </p:txBody>
      </p:sp>
      <p:sp>
        <p:nvSpPr>
          <p:cNvPr id="2073" name="Text Box 27"/>
          <p:cNvSpPr txBox="1">
            <a:spLocks noChangeArrowheads="1"/>
          </p:cNvSpPr>
          <p:nvPr/>
        </p:nvSpPr>
        <p:spPr bwMode="auto">
          <a:xfrm>
            <a:off x="6000760" y="981075"/>
            <a:ext cx="792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  18</a:t>
            </a:r>
            <a:endParaRPr lang="es-ES" b="1" dirty="0"/>
          </a:p>
        </p:txBody>
      </p:sp>
      <p:sp>
        <p:nvSpPr>
          <p:cNvPr id="2074" name="Text Box 28"/>
          <p:cNvSpPr txBox="1">
            <a:spLocks noChangeArrowheads="1"/>
          </p:cNvSpPr>
          <p:nvPr/>
        </p:nvSpPr>
        <p:spPr bwMode="auto">
          <a:xfrm>
            <a:off x="7451750" y="981075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PE" b="1" dirty="0"/>
              <a:t>   2 0</a:t>
            </a:r>
            <a:endParaRPr lang="es-ES" b="1" dirty="0"/>
          </a:p>
        </p:txBody>
      </p:sp>
      <p:sp>
        <p:nvSpPr>
          <p:cNvPr id="2075" name="Text Box 29"/>
          <p:cNvSpPr txBox="1">
            <a:spLocks noChangeArrowheads="1"/>
          </p:cNvSpPr>
          <p:nvPr/>
        </p:nvSpPr>
        <p:spPr bwMode="auto">
          <a:xfrm>
            <a:off x="5929322" y="3789363"/>
            <a:ext cx="792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dirty="0"/>
              <a:t> </a:t>
            </a:r>
            <a:r>
              <a:rPr lang="es-PE" b="1" dirty="0"/>
              <a:t> 1 6</a:t>
            </a:r>
            <a:r>
              <a:rPr lang="es-PE" dirty="0"/>
              <a:t> </a:t>
            </a:r>
            <a:endParaRPr lang="es-ES" dirty="0"/>
          </a:p>
        </p:txBody>
      </p:sp>
      <p:sp>
        <p:nvSpPr>
          <p:cNvPr id="2076" name="Text Box 30"/>
          <p:cNvSpPr txBox="1">
            <a:spLocks noChangeArrowheads="1"/>
          </p:cNvSpPr>
          <p:nvPr/>
        </p:nvSpPr>
        <p:spPr bwMode="auto">
          <a:xfrm>
            <a:off x="7351738" y="3789363"/>
            <a:ext cx="792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2 x 9</a:t>
            </a:r>
            <a:endParaRPr lang="es-ES" b="1" dirty="0"/>
          </a:p>
        </p:txBody>
      </p:sp>
      <p:sp>
        <p:nvSpPr>
          <p:cNvPr id="2077" name="Text Box 31"/>
          <p:cNvSpPr txBox="1">
            <a:spLocks noChangeArrowheads="1"/>
          </p:cNvSpPr>
          <p:nvPr/>
        </p:nvSpPr>
        <p:spPr bwMode="auto">
          <a:xfrm>
            <a:off x="1000100" y="2420938"/>
            <a:ext cx="72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  6</a:t>
            </a:r>
            <a:endParaRPr lang="es-ES" b="1" dirty="0"/>
          </a:p>
        </p:txBody>
      </p:sp>
      <p:sp>
        <p:nvSpPr>
          <p:cNvPr id="2078" name="Text Box 33"/>
          <p:cNvSpPr txBox="1">
            <a:spLocks noChangeArrowheads="1"/>
          </p:cNvSpPr>
          <p:nvPr/>
        </p:nvSpPr>
        <p:spPr bwMode="auto">
          <a:xfrm>
            <a:off x="2124075" y="2492375"/>
            <a:ext cx="64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E" b="1"/>
              <a:t>  </a:t>
            </a:r>
            <a:endParaRPr lang="es-ES" b="1"/>
          </a:p>
        </p:txBody>
      </p:sp>
      <p:sp>
        <p:nvSpPr>
          <p:cNvPr id="2079" name="Text Box 34"/>
          <p:cNvSpPr txBox="1">
            <a:spLocks noChangeArrowheads="1"/>
          </p:cNvSpPr>
          <p:nvPr/>
        </p:nvSpPr>
        <p:spPr bwMode="auto">
          <a:xfrm>
            <a:off x="3286116" y="5229225"/>
            <a:ext cx="719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   </a:t>
            </a:r>
            <a:r>
              <a:rPr lang="es-PE" b="1" dirty="0" smtClean="0"/>
              <a:t>14 </a:t>
            </a:r>
            <a:endParaRPr lang="es-ES" b="1" dirty="0"/>
          </a:p>
        </p:txBody>
      </p:sp>
      <p:sp>
        <p:nvSpPr>
          <p:cNvPr id="2080" name="Text Box 36"/>
          <p:cNvSpPr txBox="1">
            <a:spLocks noChangeArrowheads="1"/>
          </p:cNvSpPr>
          <p:nvPr/>
        </p:nvSpPr>
        <p:spPr bwMode="auto">
          <a:xfrm>
            <a:off x="3428992" y="2492375"/>
            <a:ext cx="720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2 x 5</a:t>
            </a:r>
            <a:endParaRPr lang="es-ES" b="1" dirty="0"/>
          </a:p>
        </p:txBody>
      </p:sp>
      <p:sp>
        <p:nvSpPr>
          <p:cNvPr id="2081" name="Text Box 37"/>
          <p:cNvSpPr txBox="1">
            <a:spLocks noChangeArrowheads="1"/>
          </p:cNvSpPr>
          <p:nvPr/>
        </p:nvSpPr>
        <p:spPr bwMode="auto">
          <a:xfrm>
            <a:off x="4922846" y="2492375"/>
            <a:ext cx="792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2 x 3</a:t>
            </a:r>
            <a:endParaRPr lang="es-ES" b="1" dirty="0"/>
          </a:p>
        </p:txBody>
      </p:sp>
      <p:sp>
        <p:nvSpPr>
          <p:cNvPr id="2082" name="Text Box 39"/>
          <p:cNvSpPr txBox="1">
            <a:spLocks noChangeArrowheads="1"/>
          </p:cNvSpPr>
          <p:nvPr/>
        </p:nvSpPr>
        <p:spPr bwMode="auto">
          <a:xfrm>
            <a:off x="2193926" y="3860800"/>
            <a:ext cx="1020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  </a:t>
            </a:r>
            <a:r>
              <a:rPr lang="es-PE" b="1" dirty="0" smtClean="0"/>
              <a:t>2 x 1</a:t>
            </a:r>
            <a:endParaRPr lang="es-ES" b="1" dirty="0"/>
          </a:p>
        </p:txBody>
      </p:sp>
      <p:sp>
        <p:nvSpPr>
          <p:cNvPr id="2083" name="Text Box 40"/>
          <p:cNvSpPr txBox="1">
            <a:spLocks noChangeArrowheads="1"/>
          </p:cNvSpPr>
          <p:nvPr/>
        </p:nvSpPr>
        <p:spPr bwMode="auto">
          <a:xfrm>
            <a:off x="971550" y="5229225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/>
              <a:t> </a:t>
            </a:r>
            <a:endParaRPr lang="es-ES" b="1"/>
          </a:p>
        </p:txBody>
      </p:sp>
      <p:sp>
        <p:nvSpPr>
          <p:cNvPr id="2086" name="Text Box 44"/>
          <p:cNvSpPr txBox="1">
            <a:spLocks noChangeArrowheads="1"/>
          </p:cNvSpPr>
          <p:nvPr/>
        </p:nvSpPr>
        <p:spPr bwMode="auto">
          <a:xfrm>
            <a:off x="2422516" y="2420938"/>
            <a:ext cx="86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2 x 4</a:t>
            </a:r>
            <a:endParaRPr lang="es-ES" b="1" dirty="0"/>
          </a:p>
        </p:txBody>
      </p:sp>
      <p:sp>
        <p:nvSpPr>
          <p:cNvPr id="2087" name="Text Box 45"/>
          <p:cNvSpPr txBox="1">
            <a:spLocks noChangeArrowheads="1"/>
          </p:cNvSpPr>
          <p:nvPr/>
        </p:nvSpPr>
        <p:spPr bwMode="auto">
          <a:xfrm>
            <a:off x="1000100" y="3860800"/>
            <a:ext cx="5032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 8</a:t>
            </a:r>
            <a:endParaRPr lang="es-ES" b="1" dirty="0"/>
          </a:p>
        </p:txBody>
      </p:sp>
      <p:sp>
        <p:nvSpPr>
          <p:cNvPr id="2088" name="Text Box 46"/>
          <p:cNvSpPr txBox="1">
            <a:spLocks noChangeArrowheads="1"/>
          </p:cNvSpPr>
          <p:nvPr/>
        </p:nvSpPr>
        <p:spPr bwMode="auto">
          <a:xfrm>
            <a:off x="1114426" y="5214950"/>
            <a:ext cx="3857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2 </a:t>
            </a:r>
            <a:endParaRPr lang="es-ES" b="1" dirty="0"/>
          </a:p>
        </p:txBody>
      </p:sp>
      <p:sp>
        <p:nvSpPr>
          <p:cNvPr id="2089" name="Text Box 47"/>
          <p:cNvSpPr txBox="1">
            <a:spLocks noChangeArrowheads="1"/>
          </p:cNvSpPr>
          <p:nvPr/>
        </p:nvSpPr>
        <p:spPr bwMode="auto">
          <a:xfrm>
            <a:off x="2351078" y="5229225"/>
            <a:ext cx="792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2 x </a:t>
            </a:r>
            <a:r>
              <a:rPr lang="es-PE" b="1" dirty="0" smtClean="0"/>
              <a:t>7</a:t>
            </a:r>
            <a:endParaRPr lang="es-ES" b="1" dirty="0"/>
          </a:p>
        </p:txBody>
      </p:sp>
      <p:sp>
        <p:nvSpPr>
          <p:cNvPr id="2090" name="Text Box 48"/>
          <p:cNvSpPr txBox="1">
            <a:spLocks noChangeArrowheads="1"/>
          </p:cNvSpPr>
          <p:nvPr/>
        </p:nvSpPr>
        <p:spPr bwMode="auto">
          <a:xfrm>
            <a:off x="4572000" y="5300663"/>
            <a:ext cx="86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MX"/>
          </a:p>
        </p:txBody>
      </p:sp>
      <p:sp>
        <p:nvSpPr>
          <p:cNvPr id="2091" name="Text Box 49"/>
          <p:cNvSpPr txBox="1">
            <a:spLocks noChangeArrowheads="1"/>
          </p:cNvSpPr>
          <p:nvPr/>
        </p:nvSpPr>
        <p:spPr bwMode="auto">
          <a:xfrm>
            <a:off x="4851407" y="5229225"/>
            <a:ext cx="720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2 x </a:t>
            </a:r>
            <a:r>
              <a:rPr lang="es-PE" b="1" dirty="0" smtClean="0"/>
              <a:t>0</a:t>
            </a:r>
            <a:endParaRPr lang="es-ES" b="1" dirty="0"/>
          </a:p>
        </p:txBody>
      </p:sp>
      <p:sp>
        <p:nvSpPr>
          <p:cNvPr id="52" name="51 CuadroTexto"/>
          <p:cNvSpPr txBox="1"/>
          <p:nvPr/>
        </p:nvSpPr>
        <p:spPr>
          <a:xfrm>
            <a:off x="1714480" y="142852"/>
            <a:ext cx="567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/>
              <a:t>Matedomiloco</a:t>
            </a:r>
            <a:r>
              <a:rPr lang="es-MX" b="1" dirty="0" smtClean="0"/>
              <a:t> para jugar con la Tabla de Multiplicar del 2</a:t>
            </a:r>
            <a:endParaRPr lang="es-MX" b="1" dirty="0"/>
          </a:p>
        </p:txBody>
      </p:sp>
      <p:pic>
        <p:nvPicPr>
          <p:cNvPr id="56" name="55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714356"/>
            <a:ext cx="928694" cy="919575"/>
          </a:xfrm>
          <a:prstGeom prst="rect">
            <a:avLst/>
          </a:prstGeom>
        </p:spPr>
      </p:pic>
      <p:pic>
        <p:nvPicPr>
          <p:cNvPr id="57" name="56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714356"/>
            <a:ext cx="928694" cy="919575"/>
          </a:xfrm>
          <a:prstGeom prst="rect">
            <a:avLst/>
          </a:prstGeom>
        </p:spPr>
      </p:pic>
      <p:pic>
        <p:nvPicPr>
          <p:cNvPr id="69" name="68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714356"/>
            <a:ext cx="928694" cy="919575"/>
          </a:xfrm>
          <a:prstGeom prst="rect">
            <a:avLst/>
          </a:prstGeom>
        </p:spPr>
      </p:pic>
      <p:pic>
        <p:nvPicPr>
          <p:cNvPr id="70" name="69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3580995"/>
            <a:ext cx="928694" cy="919575"/>
          </a:xfrm>
          <a:prstGeom prst="rect">
            <a:avLst/>
          </a:prstGeom>
        </p:spPr>
      </p:pic>
      <p:pic>
        <p:nvPicPr>
          <p:cNvPr id="71" name="70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5000636"/>
            <a:ext cx="928694" cy="919575"/>
          </a:xfrm>
          <a:prstGeom prst="rect">
            <a:avLst/>
          </a:prstGeom>
        </p:spPr>
      </p:pic>
      <p:pic>
        <p:nvPicPr>
          <p:cNvPr id="72" name="71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4929198"/>
            <a:ext cx="928694" cy="919575"/>
          </a:xfrm>
          <a:prstGeom prst="rect">
            <a:avLst/>
          </a:prstGeom>
        </p:spPr>
      </p:pic>
      <p:pic>
        <p:nvPicPr>
          <p:cNvPr id="73" name="72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2152235"/>
            <a:ext cx="928694" cy="919575"/>
          </a:xfrm>
          <a:prstGeom prst="rect">
            <a:avLst/>
          </a:prstGeom>
        </p:spPr>
      </p:pic>
      <p:pic>
        <p:nvPicPr>
          <p:cNvPr id="74" name="73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2143116"/>
            <a:ext cx="928694" cy="919575"/>
          </a:xfrm>
          <a:prstGeom prst="rect">
            <a:avLst/>
          </a:prstGeom>
        </p:spPr>
      </p:pic>
      <p:pic>
        <p:nvPicPr>
          <p:cNvPr id="75" name="74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2214554"/>
            <a:ext cx="928694" cy="919575"/>
          </a:xfrm>
          <a:prstGeom prst="rect">
            <a:avLst/>
          </a:prstGeom>
        </p:spPr>
      </p:pic>
      <p:pic>
        <p:nvPicPr>
          <p:cNvPr id="76" name="75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6216" y="3580995"/>
            <a:ext cx="928694" cy="919575"/>
          </a:xfrm>
          <a:prstGeom prst="rect">
            <a:avLst/>
          </a:prstGeom>
        </p:spPr>
      </p:pic>
      <p:pic>
        <p:nvPicPr>
          <p:cNvPr id="77" name="76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3509557"/>
            <a:ext cx="928694" cy="919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438" y="577850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7388" y="577850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549275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989138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1200" y="2017713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0563" y="2017713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250" y="3386138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1200" y="3386138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0563" y="3386138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4797425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2788" y="4826000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2" name="Text Box 16"/>
          <p:cNvSpPr txBox="1">
            <a:spLocks noChangeArrowheads="1"/>
          </p:cNvSpPr>
          <p:nvPr/>
        </p:nvSpPr>
        <p:spPr bwMode="auto">
          <a:xfrm>
            <a:off x="900113" y="981075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   0</a:t>
            </a:r>
            <a:endParaRPr lang="es-ES" b="1" dirty="0"/>
          </a:p>
        </p:txBody>
      </p:sp>
      <p:sp>
        <p:nvSpPr>
          <p:cNvPr id="2063" name="Text Box 17"/>
          <p:cNvSpPr txBox="1">
            <a:spLocks noChangeArrowheads="1"/>
          </p:cNvSpPr>
          <p:nvPr/>
        </p:nvSpPr>
        <p:spPr bwMode="auto">
          <a:xfrm>
            <a:off x="2351077" y="1052513"/>
            <a:ext cx="792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3 x 6</a:t>
            </a:r>
            <a:endParaRPr lang="es-ES" b="1" dirty="0"/>
          </a:p>
        </p:txBody>
      </p:sp>
      <p:sp>
        <p:nvSpPr>
          <p:cNvPr id="2064" name="Text Box 18"/>
          <p:cNvSpPr txBox="1">
            <a:spLocks noChangeArrowheads="1"/>
          </p:cNvSpPr>
          <p:nvPr/>
        </p:nvSpPr>
        <p:spPr bwMode="auto">
          <a:xfrm>
            <a:off x="3419475" y="981075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MX"/>
          </a:p>
        </p:txBody>
      </p:sp>
      <p:sp>
        <p:nvSpPr>
          <p:cNvPr id="2065" name="Text Box 19"/>
          <p:cNvSpPr txBox="1">
            <a:spLocks noChangeArrowheads="1"/>
          </p:cNvSpPr>
          <p:nvPr/>
        </p:nvSpPr>
        <p:spPr bwMode="auto">
          <a:xfrm>
            <a:off x="6011863" y="2420938"/>
            <a:ext cx="647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MX"/>
          </a:p>
        </p:txBody>
      </p:sp>
      <p:sp>
        <p:nvSpPr>
          <p:cNvPr id="2066" name="Text Box 20"/>
          <p:cNvSpPr txBox="1">
            <a:spLocks noChangeArrowheads="1"/>
          </p:cNvSpPr>
          <p:nvPr/>
        </p:nvSpPr>
        <p:spPr bwMode="auto">
          <a:xfrm>
            <a:off x="6000760" y="24923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PE" b="1" dirty="0"/>
              <a:t>1 8</a:t>
            </a:r>
            <a:endParaRPr lang="es-ES" b="1" dirty="0"/>
          </a:p>
        </p:txBody>
      </p:sp>
      <p:sp>
        <p:nvSpPr>
          <p:cNvPr id="2067" name="Text Box 21"/>
          <p:cNvSpPr txBox="1">
            <a:spLocks noChangeArrowheads="1"/>
          </p:cNvSpPr>
          <p:nvPr/>
        </p:nvSpPr>
        <p:spPr bwMode="auto">
          <a:xfrm>
            <a:off x="3419475" y="1052513"/>
            <a:ext cx="72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MX"/>
          </a:p>
        </p:txBody>
      </p:sp>
      <p:sp>
        <p:nvSpPr>
          <p:cNvPr id="2068" name="Text Box 22"/>
          <p:cNvSpPr txBox="1">
            <a:spLocks noChangeArrowheads="1"/>
          </p:cNvSpPr>
          <p:nvPr/>
        </p:nvSpPr>
        <p:spPr bwMode="auto">
          <a:xfrm>
            <a:off x="3500430" y="981075"/>
            <a:ext cx="37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PE" b="1" dirty="0"/>
              <a:t> 6</a:t>
            </a:r>
            <a:endParaRPr lang="es-ES" b="1" dirty="0"/>
          </a:p>
        </p:txBody>
      </p:sp>
      <p:sp>
        <p:nvSpPr>
          <p:cNvPr id="2069" name="Text Box 23"/>
          <p:cNvSpPr txBox="1">
            <a:spLocks noChangeArrowheads="1"/>
          </p:cNvSpPr>
          <p:nvPr/>
        </p:nvSpPr>
        <p:spPr bwMode="auto">
          <a:xfrm>
            <a:off x="7423176" y="2492375"/>
            <a:ext cx="792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 smtClean="0"/>
              <a:t>3 x </a:t>
            </a:r>
            <a:r>
              <a:rPr lang="es-PE" b="1" dirty="0"/>
              <a:t>2 </a:t>
            </a:r>
            <a:endParaRPr lang="es-ES" b="1" dirty="0"/>
          </a:p>
        </p:txBody>
      </p:sp>
      <p:sp>
        <p:nvSpPr>
          <p:cNvPr id="2070" name="Text Box 24"/>
          <p:cNvSpPr txBox="1">
            <a:spLocks noChangeArrowheads="1"/>
          </p:cNvSpPr>
          <p:nvPr/>
        </p:nvSpPr>
        <p:spPr bwMode="auto">
          <a:xfrm>
            <a:off x="4851408" y="981075"/>
            <a:ext cx="792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3 x 8</a:t>
            </a:r>
            <a:endParaRPr lang="es-ES" b="1" dirty="0"/>
          </a:p>
        </p:txBody>
      </p:sp>
      <p:sp>
        <p:nvSpPr>
          <p:cNvPr id="2071" name="Text Box 25"/>
          <p:cNvSpPr txBox="1">
            <a:spLocks noChangeArrowheads="1"/>
          </p:cNvSpPr>
          <p:nvPr/>
        </p:nvSpPr>
        <p:spPr bwMode="auto">
          <a:xfrm>
            <a:off x="3349623" y="3789363"/>
            <a:ext cx="1008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E" b="1" dirty="0"/>
              <a:t>3 x 1 0</a:t>
            </a:r>
            <a:endParaRPr lang="es-ES" b="1" dirty="0"/>
          </a:p>
        </p:txBody>
      </p:sp>
      <p:sp>
        <p:nvSpPr>
          <p:cNvPr id="2072" name="Text Box 26"/>
          <p:cNvSpPr txBox="1">
            <a:spLocks noChangeArrowheads="1"/>
          </p:cNvSpPr>
          <p:nvPr/>
        </p:nvSpPr>
        <p:spPr bwMode="auto">
          <a:xfrm>
            <a:off x="4922845" y="3789363"/>
            <a:ext cx="72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dirty="0"/>
              <a:t>  </a:t>
            </a:r>
            <a:r>
              <a:rPr lang="es-PE" b="1" dirty="0"/>
              <a:t>1 5</a:t>
            </a:r>
            <a:endParaRPr lang="es-ES" b="1" dirty="0"/>
          </a:p>
        </p:txBody>
      </p:sp>
      <p:sp>
        <p:nvSpPr>
          <p:cNvPr id="2073" name="Text Box 27"/>
          <p:cNvSpPr txBox="1">
            <a:spLocks noChangeArrowheads="1"/>
          </p:cNvSpPr>
          <p:nvPr/>
        </p:nvSpPr>
        <p:spPr bwMode="auto">
          <a:xfrm>
            <a:off x="5929322" y="981075"/>
            <a:ext cx="792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  2 7</a:t>
            </a:r>
            <a:endParaRPr lang="es-ES" b="1" dirty="0"/>
          </a:p>
        </p:txBody>
      </p:sp>
      <p:sp>
        <p:nvSpPr>
          <p:cNvPr id="2074" name="Text Box 28"/>
          <p:cNvSpPr txBox="1">
            <a:spLocks noChangeArrowheads="1"/>
          </p:cNvSpPr>
          <p:nvPr/>
        </p:nvSpPr>
        <p:spPr bwMode="auto">
          <a:xfrm>
            <a:off x="7308874" y="981075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PE" b="1" dirty="0"/>
              <a:t>   3 0</a:t>
            </a:r>
            <a:endParaRPr lang="es-ES" b="1" dirty="0"/>
          </a:p>
        </p:txBody>
      </p:sp>
      <p:sp>
        <p:nvSpPr>
          <p:cNvPr id="2075" name="Text Box 29"/>
          <p:cNvSpPr txBox="1">
            <a:spLocks noChangeArrowheads="1"/>
          </p:cNvSpPr>
          <p:nvPr/>
        </p:nvSpPr>
        <p:spPr bwMode="auto">
          <a:xfrm>
            <a:off x="5929322" y="3789363"/>
            <a:ext cx="792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dirty="0"/>
              <a:t> </a:t>
            </a:r>
            <a:r>
              <a:rPr lang="es-PE" b="1" dirty="0"/>
              <a:t> 2 4</a:t>
            </a:r>
            <a:r>
              <a:rPr lang="es-PE" dirty="0"/>
              <a:t> </a:t>
            </a:r>
            <a:endParaRPr lang="es-ES" dirty="0"/>
          </a:p>
        </p:txBody>
      </p:sp>
      <p:sp>
        <p:nvSpPr>
          <p:cNvPr id="2076" name="Text Box 30"/>
          <p:cNvSpPr txBox="1">
            <a:spLocks noChangeArrowheads="1"/>
          </p:cNvSpPr>
          <p:nvPr/>
        </p:nvSpPr>
        <p:spPr bwMode="auto">
          <a:xfrm>
            <a:off x="7351738" y="3789363"/>
            <a:ext cx="792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3 x 9</a:t>
            </a:r>
            <a:endParaRPr lang="es-ES" b="1" dirty="0"/>
          </a:p>
        </p:txBody>
      </p:sp>
      <p:sp>
        <p:nvSpPr>
          <p:cNvPr id="2077" name="Text Box 31"/>
          <p:cNvSpPr txBox="1">
            <a:spLocks noChangeArrowheads="1"/>
          </p:cNvSpPr>
          <p:nvPr/>
        </p:nvSpPr>
        <p:spPr bwMode="auto">
          <a:xfrm>
            <a:off x="1000100" y="2420938"/>
            <a:ext cx="72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  9</a:t>
            </a:r>
            <a:endParaRPr lang="es-ES" b="1" dirty="0"/>
          </a:p>
        </p:txBody>
      </p:sp>
      <p:sp>
        <p:nvSpPr>
          <p:cNvPr id="2078" name="Text Box 33"/>
          <p:cNvSpPr txBox="1">
            <a:spLocks noChangeArrowheads="1"/>
          </p:cNvSpPr>
          <p:nvPr/>
        </p:nvSpPr>
        <p:spPr bwMode="auto">
          <a:xfrm>
            <a:off x="2124075" y="2492375"/>
            <a:ext cx="64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E" b="1"/>
              <a:t>  </a:t>
            </a:r>
            <a:endParaRPr lang="es-ES" b="1"/>
          </a:p>
        </p:txBody>
      </p:sp>
      <p:sp>
        <p:nvSpPr>
          <p:cNvPr id="2079" name="Text Box 34"/>
          <p:cNvSpPr txBox="1">
            <a:spLocks noChangeArrowheads="1"/>
          </p:cNvSpPr>
          <p:nvPr/>
        </p:nvSpPr>
        <p:spPr bwMode="auto">
          <a:xfrm>
            <a:off x="3286116" y="5229225"/>
            <a:ext cx="719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   </a:t>
            </a:r>
            <a:r>
              <a:rPr lang="es-PE" b="1" dirty="0" smtClean="0"/>
              <a:t>21 </a:t>
            </a:r>
            <a:endParaRPr lang="es-ES" b="1" dirty="0"/>
          </a:p>
        </p:txBody>
      </p:sp>
      <p:sp>
        <p:nvSpPr>
          <p:cNvPr id="2080" name="Text Box 36"/>
          <p:cNvSpPr txBox="1">
            <a:spLocks noChangeArrowheads="1"/>
          </p:cNvSpPr>
          <p:nvPr/>
        </p:nvSpPr>
        <p:spPr bwMode="auto">
          <a:xfrm>
            <a:off x="3419475" y="2492375"/>
            <a:ext cx="720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/>
              <a:t>3 x 5</a:t>
            </a:r>
            <a:endParaRPr lang="es-ES" b="1"/>
          </a:p>
        </p:txBody>
      </p:sp>
      <p:sp>
        <p:nvSpPr>
          <p:cNvPr id="2081" name="Text Box 37"/>
          <p:cNvSpPr txBox="1">
            <a:spLocks noChangeArrowheads="1"/>
          </p:cNvSpPr>
          <p:nvPr/>
        </p:nvSpPr>
        <p:spPr bwMode="auto">
          <a:xfrm>
            <a:off x="4922846" y="2492375"/>
            <a:ext cx="792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3 x 3</a:t>
            </a:r>
            <a:endParaRPr lang="es-ES" b="1" dirty="0"/>
          </a:p>
        </p:txBody>
      </p:sp>
      <p:sp>
        <p:nvSpPr>
          <p:cNvPr id="2082" name="Text Box 39"/>
          <p:cNvSpPr txBox="1">
            <a:spLocks noChangeArrowheads="1"/>
          </p:cNvSpPr>
          <p:nvPr/>
        </p:nvSpPr>
        <p:spPr bwMode="auto">
          <a:xfrm>
            <a:off x="2278052" y="3857628"/>
            <a:ext cx="865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  </a:t>
            </a:r>
            <a:r>
              <a:rPr lang="es-PE" b="1" dirty="0" smtClean="0"/>
              <a:t>3 x 1</a:t>
            </a:r>
            <a:endParaRPr lang="es-ES" b="1" dirty="0"/>
          </a:p>
        </p:txBody>
      </p:sp>
      <p:sp>
        <p:nvSpPr>
          <p:cNvPr id="2083" name="Text Box 40"/>
          <p:cNvSpPr txBox="1">
            <a:spLocks noChangeArrowheads="1"/>
          </p:cNvSpPr>
          <p:nvPr/>
        </p:nvSpPr>
        <p:spPr bwMode="auto">
          <a:xfrm>
            <a:off x="971550" y="5229225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/>
              <a:t> </a:t>
            </a:r>
            <a:endParaRPr lang="es-ES" b="1"/>
          </a:p>
        </p:txBody>
      </p:sp>
      <p:sp>
        <p:nvSpPr>
          <p:cNvPr id="2086" name="Text Box 44"/>
          <p:cNvSpPr txBox="1">
            <a:spLocks noChangeArrowheads="1"/>
          </p:cNvSpPr>
          <p:nvPr/>
        </p:nvSpPr>
        <p:spPr bwMode="auto">
          <a:xfrm>
            <a:off x="2493954" y="2420938"/>
            <a:ext cx="86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3 x 4</a:t>
            </a:r>
            <a:endParaRPr lang="es-ES" b="1" dirty="0"/>
          </a:p>
        </p:txBody>
      </p:sp>
      <p:sp>
        <p:nvSpPr>
          <p:cNvPr id="2087" name="Text Box 45"/>
          <p:cNvSpPr txBox="1">
            <a:spLocks noChangeArrowheads="1"/>
          </p:cNvSpPr>
          <p:nvPr/>
        </p:nvSpPr>
        <p:spPr bwMode="auto">
          <a:xfrm>
            <a:off x="857224" y="3860800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 1 2</a:t>
            </a:r>
            <a:endParaRPr lang="es-ES" b="1" dirty="0"/>
          </a:p>
        </p:txBody>
      </p:sp>
      <p:sp>
        <p:nvSpPr>
          <p:cNvPr id="2088" name="Text Box 46"/>
          <p:cNvSpPr txBox="1">
            <a:spLocks noChangeArrowheads="1"/>
          </p:cNvSpPr>
          <p:nvPr/>
        </p:nvSpPr>
        <p:spPr bwMode="auto">
          <a:xfrm>
            <a:off x="1065194" y="5229225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3 </a:t>
            </a:r>
            <a:endParaRPr lang="es-ES" b="1" dirty="0"/>
          </a:p>
        </p:txBody>
      </p:sp>
      <p:sp>
        <p:nvSpPr>
          <p:cNvPr id="2089" name="Text Box 47"/>
          <p:cNvSpPr txBox="1">
            <a:spLocks noChangeArrowheads="1"/>
          </p:cNvSpPr>
          <p:nvPr/>
        </p:nvSpPr>
        <p:spPr bwMode="auto">
          <a:xfrm>
            <a:off x="2351078" y="5229225"/>
            <a:ext cx="792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3 x </a:t>
            </a:r>
            <a:r>
              <a:rPr lang="es-PE" b="1" dirty="0" smtClean="0"/>
              <a:t>7</a:t>
            </a:r>
            <a:endParaRPr lang="es-ES" b="1" dirty="0"/>
          </a:p>
        </p:txBody>
      </p:sp>
      <p:sp>
        <p:nvSpPr>
          <p:cNvPr id="2090" name="Text Box 48"/>
          <p:cNvSpPr txBox="1">
            <a:spLocks noChangeArrowheads="1"/>
          </p:cNvSpPr>
          <p:nvPr/>
        </p:nvSpPr>
        <p:spPr bwMode="auto">
          <a:xfrm>
            <a:off x="4572000" y="5300663"/>
            <a:ext cx="86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MX"/>
          </a:p>
        </p:txBody>
      </p:sp>
      <p:sp>
        <p:nvSpPr>
          <p:cNvPr id="2091" name="Text Box 49"/>
          <p:cNvSpPr txBox="1">
            <a:spLocks noChangeArrowheads="1"/>
          </p:cNvSpPr>
          <p:nvPr/>
        </p:nvSpPr>
        <p:spPr bwMode="auto">
          <a:xfrm>
            <a:off x="4922845" y="5276865"/>
            <a:ext cx="720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3 x </a:t>
            </a:r>
            <a:r>
              <a:rPr lang="es-PE" b="1" dirty="0" smtClean="0"/>
              <a:t>0</a:t>
            </a:r>
            <a:endParaRPr lang="es-ES" b="1" dirty="0"/>
          </a:p>
        </p:txBody>
      </p:sp>
      <p:sp>
        <p:nvSpPr>
          <p:cNvPr id="52" name="51 CuadroTexto"/>
          <p:cNvSpPr txBox="1"/>
          <p:nvPr/>
        </p:nvSpPr>
        <p:spPr>
          <a:xfrm>
            <a:off x="1714480" y="142852"/>
            <a:ext cx="567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/>
              <a:t>Matedomiloco</a:t>
            </a:r>
            <a:r>
              <a:rPr lang="es-MX" b="1" dirty="0" smtClean="0"/>
              <a:t> para jugar con la Tabla de Multiplicar del 3</a:t>
            </a:r>
            <a:endParaRPr lang="es-MX" b="1" dirty="0"/>
          </a:p>
        </p:txBody>
      </p:sp>
      <p:pic>
        <p:nvPicPr>
          <p:cNvPr id="53" name="52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714356"/>
            <a:ext cx="928694" cy="919575"/>
          </a:xfrm>
          <a:prstGeom prst="rect">
            <a:avLst/>
          </a:prstGeom>
        </p:spPr>
      </p:pic>
      <p:pic>
        <p:nvPicPr>
          <p:cNvPr id="54" name="53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714356"/>
            <a:ext cx="928694" cy="919575"/>
          </a:xfrm>
          <a:prstGeom prst="rect">
            <a:avLst/>
          </a:prstGeom>
        </p:spPr>
      </p:pic>
      <p:pic>
        <p:nvPicPr>
          <p:cNvPr id="56" name="55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714356"/>
            <a:ext cx="928694" cy="919575"/>
          </a:xfrm>
          <a:prstGeom prst="rect">
            <a:avLst/>
          </a:prstGeom>
        </p:spPr>
      </p:pic>
      <p:pic>
        <p:nvPicPr>
          <p:cNvPr id="57" name="56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2143116"/>
            <a:ext cx="928694" cy="919575"/>
          </a:xfrm>
          <a:prstGeom prst="rect">
            <a:avLst/>
          </a:prstGeom>
        </p:spPr>
      </p:pic>
      <p:pic>
        <p:nvPicPr>
          <p:cNvPr id="68" name="67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2143116"/>
            <a:ext cx="928694" cy="919575"/>
          </a:xfrm>
          <a:prstGeom prst="rect">
            <a:avLst/>
          </a:prstGeom>
        </p:spPr>
      </p:pic>
      <p:pic>
        <p:nvPicPr>
          <p:cNvPr id="69" name="68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2143116"/>
            <a:ext cx="928694" cy="919575"/>
          </a:xfrm>
          <a:prstGeom prst="rect">
            <a:avLst/>
          </a:prstGeom>
        </p:spPr>
      </p:pic>
      <p:pic>
        <p:nvPicPr>
          <p:cNvPr id="70" name="69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3509557"/>
            <a:ext cx="928694" cy="919575"/>
          </a:xfrm>
          <a:prstGeom prst="rect">
            <a:avLst/>
          </a:prstGeom>
        </p:spPr>
      </p:pic>
      <p:pic>
        <p:nvPicPr>
          <p:cNvPr id="71" name="70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3509557"/>
            <a:ext cx="928694" cy="919575"/>
          </a:xfrm>
          <a:prstGeom prst="rect">
            <a:avLst/>
          </a:prstGeom>
        </p:spPr>
      </p:pic>
      <p:pic>
        <p:nvPicPr>
          <p:cNvPr id="72" name="71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3429000"/>
            <a:ext cx="928694" cy="919575"/>
          </a:xfrm>
          <a:prstGeom prst="rect">
            <a:avLst/>
          </a:prstGeom>
        </p:spPr>
      </p:pic>
      <p:pic>
        <p:nvPicPr>
          <p:cNvPr id="73" name="72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4929198"/>
            <a:ext cx="928694" cy="919575"/>
          </a:xfrm>
          <a:prstGeom prst="rect">
            <a:avLst/>
          </a:prstGeom>
        </p:spPr>
      </p:pic>
      <p:pic>
        <p:nvPicPr>
          <p:cNvPr id="74" name="73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5009755"/>
            <a:ext cx="928694" cy="919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14480" y="2000240"/>
            <a:ext cx="6549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err="1" smtClean="0"/>
              <a:t>Matedomiloco</a:t>
            </a:r>
            <a:r>
              <a:rPr lang="es-MX" sz="3600" b="1" dirty="0" smtClean="0"/>
              <a:t> para jugar con las </a:t>
            </a:r>
          </a:p>
          <a:p>
            <a:pPr algn="ctr"/>
            <a:r>
              <a:rPr lang="es-MX" sz="3600" b="1" dirty="0" smtClean="0"/>
              <a:t>Tablas de Multiplicar </a:t>
            </a:r>
            <a:endParaRPr lang="es-MX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438" y="577850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7388" y="577850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549275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989138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1200" y="2017713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0563" y="2017713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250" y="3386138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1200" y="3386138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0563" y="3386138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838" y="4826000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2788" y="4826000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2150" y="4826000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785786" y="981075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   0</a:t>
            </a:r>
            <a:endParaRPr lang="es-ES" b="1" dirty="0"/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2351077" y="1052513"/>
            <a:ext cx="792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2 x 6</a:t>
            </a:r>
            <a:endParaRPr lang="es-ES" b="1" dirty="0"/>
          </a:p>
        </p:txBody>
      </p: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3419475" y="981075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MX" b="1"/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6011863" y="2420938"/>
            <a:ext cx="647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MX" b="1"/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6000760" y="2488164"/>
            <a:ext cx="6303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PE" b="1" dirty="0"/>
              <a:t>2 x 9</a:t>
            </a:r>
            <a:endParaRPr lang="es-ES" b="1" dirty="0"/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3419475" y="1052513"/>
            <a:ext cx="72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MX" b="1"/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7423176" y="2490784"/>
            <a:ext cx="792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 2 7</a:t>
            </a:r>
            <a:endParaRPr lang="es-ES" b="1" dirty="0"/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4922846" y="1062023"/>
            <a:ext cx="792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3 x 9</a:t>
            </a:r>
            <a:endParaRPr lang="es-ES" b="1" dirty="0"/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3492500" y="3857628"/>
            <a:ext cx="792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PE" b="1" dirty="0"/>
              <a:t> 8 1</a:t>
            </a:r>
            <a:endParaRPr lang="es-ES" b="1" dirty="0"/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4851407" y="3860800"/>
            <a:ext cx="720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 1 8</a:t>
            </a:r>
            <a:endParaRPr lang="es-ES" b="1" dirty="0"/>
          </a:p>
        </p:txBody>
      </p:sp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6011863" y="981075"/>
            <a:ext cx="792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/>
              <a:t> </a:t>
            </a:r>
            <a:endParaRPr lang="es-ES" b="1"/>
          </a:p>
        </p:txBody>
      </p:sp>
      <p:sp>
        <p:nvSpPr>
          <p:cNvPr id="2076" name="Text Box 28"/>
          <p:cNvSpPr txBox="1">
            <a:spLocks noChangeArrowheads="1"/>
          </p:cNvSpPr>
          <p:nvPr/>
        </p:nvSpPr>
        <p:spPr bwMode="auto">
          <a:xfrm>
            <a:off x="7513599" y="1062023"/>
            <a:ext cx="6303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PE" b="1" dirty="0"/>
              <a:t>6 x 4</a:t>
            </a:r>
            <a:endParaRPr lang="es-ES" b="1" dirty="0"/>
          </a:p>
        </p:txBody>
      </p:sp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5857884" y="3848106"/>
            <a:ext cx="792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3  x 9 </a:t>
            </a:r>
            <a:endParaRPr lang="es-ES" b="1" dirty="0"/>
          </a:p>
        </p:txBody>
      </p:sp>
      <p:sp>
        <p:nvSpPr>
          <p:cNvPr id="2078" name="Text Box 30"/>
          <p:cNvSpPr txBox="1">
            <a:spLocks noChangeArrowheads="1"/>
          </p:cNvSpPr>
          <p:nvPr/>
        </p:nvSpPr>
        <p:spPr bwMode="auto">
          <a:xfrm>
            <a:off x="7423176" y="3848106"/>
            <a:ext cx="792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4 x 9</a:t>
            </a:r>
            <a:endParaRPr lang="es-ES" b="1" dirty="0"/>
          </a:p>
        </p:txBody>
      </p:sp>
      <p:sp>
        <p:nvSpPr>
          <p:cNvPr id="2079" name="Text Box 31"/>
          <p:cNvSpPr txBox="1">
            <a:spLocks noChangeArrowheads="1"/>
          </p:cNvSpPr>
          <p:nvPr/>
        </p:nvSpPr>
        <p:spPr bwMode="auto">
          <a:xfrm>
            <a:off x="1000100" y="2492375"/>
            <a:ext cx="720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2 7 </a:t>
            </a:r>
            <a:endParaRPr lang="es-ES" b="1" dirty="0"/>
          </a:p>
        </p:txBody>
      </p:sp>
      <p:sp>
        <p:nvSpPr>
          <p:cNvPr id="2081" name="Text Box 33"/>
          <p:cNvSpPr txBox="1">
            <a:spLocks noChangeArrowheads="1"/>
          </p:cNvSpPr>
          <p:nvPr/>
        </p:nvSpPr>
        <p:spPr bwMode="auto">
          <a:xfrm>
            <a:off x="2424102" y="2500306"/>
            <a:ext cx="64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PE" b="1" dirty="0"/>
              <a:t> 1 5</a:t>
            </a:r>
            <a:endParaRPr lang="es-ES" b="1" dirty="0"/>
          </a:p>
        </p:txBody>
      </p:sp>
      <p:sp>
        <p:nvSpPr>
          <p:cNvPr id="2082" name="Text Box 34"/>
          <p:cNvSpPr txBox="1">
            <a:spLocks noChangeArrowheads="1"/>
          </p:cNvSpPr>
          <p:nvPr/>
        </p:nvSpPr>
        <p:spPr bwMode="auto">
          <a:xfrm>
            <a:off x="3500430" y="5276865"/>
            <a:ext cx="719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3 0</a:t>
            </a:r>
            <a:endParaRPr lang="es-ES" b="1" dirty="0"/>
          </a:p>
        </p:txBody>
      </p:sp>
      <p:sp>
        <p:nvSpPr>
          <p:cNvPr id="2083" name="Text Box 35"/>
          <p:cNvSpPr txBox="1">
            <a:spLocks noChangeArrowheads="1"/>
          </p:cNvSpPr>
          <p:nvPr/>
        </p:nvSpPr>
        <p:spPr bwMode="auto">
          <a:xfrm>
            <a:off x="4851407" y="5276865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 4 8</a:t>
            </a:r>
            <a:endParaRPr lang="es-ES" b="1" dirty="0"/>
          </a:p>
        </p:txBody>
      </p:sp>
      <p:sp>
        <p:nvSpPr>
          <p:cNvPr id="2084" name="Text Box 36"/>
          <p:cNvSpPr txBox="1">
            <a:spLocks noChangeArrowheads="1"/>
          </p:cNvSpPr>
          <p:nvPr/>
        </p:nvSpPr>
        <p:spPr bwMode="auto">
          <a:xfrm>
            <a:off x="3357554" y="2492375"/>
            <a:ext cx="720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7 x 3</a:t>
            </a:r>
            <a:endParaRPr lang="es-ES" b="1" dirty="0"/>
          </a:p>
        </p:txBody>
      </p:sp>
      <p:sp>
        <p:nvSpPr>
          <p:cNvPr id="2085" name="Text Box 37"/>
          <p:cNvSpPr txBox="1">
            <a:spLocks noChangeArrowheads="1"/>
          </p:cNvSpPr>
          <p:nvPr/>
        </p:nvSpPr>
        <p:spPr bwMode="auto">
          <a:xfrm>
            <a:off x="4851408" y="2500306"/>
            <a:ext cx="792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4 x 4</a:t>
            </a:r>
            <a:endParaRPr lang="es-ES" b="1" dirty="0"/>
          </a:p>
        </p:txBody>
      </p:sp>
      <p:sp>
        <p:nvSpPr>
          <p:cNvPr id="2086" name="Text Box 38"/>
          <p:cNvSpPr txBox="1">
            <a:spLocks noChangeArrowheads="1"/>
          </p:cNvSpPr>
          <p:nvPr/>
        </p:nvSpPr>
        <p:spPr bwMode="auto">
          <a:xfrm>
            <a:off x="1000100" y="3848106"/>
            <a:ext cx="649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2 4</a:t>
            </a:r>
            <a:endParaRPr lang="es-ES" b="1" dirty="0"/>
          </a:p>
        </p:txBody>
      </p:sp>
      <p:sp>
        <p:nvSpPr>
          <p:cNvPr id="2087" name="Text Box 39"/>
          <p:cNvSpPr txBox="1">
            <a:spLocks noChangeArrowheads="1"/>
          </p:cNvSpPr>
          <p:nvPr/>
        </p:nvSpPr>
        <p:spPr bwMode="auto">
          <a:xfrm>
            <a:off x="2135176" y="3786190"/>
            <a:ext cx="865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   2 1 </a:t>
            </a:r>
            <a:endParaRPr lang="es-ES" b="1" dirty="0"/>
          </a:p>
        </p:txBody>
      </p:sp>
      <p:sp>
        <p:nvSpPr>
          <p:cNvPr id="2088" name="Text Box 40"/>
          <p:cNvSpPr txBox="1">
            <a:spLocks noChangeArrowheads="1"/>
          </p:cNvSpPr>
          <p:nvPr/>
        </p:nvSpPr>
        <p:spPr bwMode="auto">
          <a:xfrm>
            <a:off x="785786" y="5229225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 1 6</a:t>
            </a:r>
            <a:endParaRPr lang="es-ES" b="1" dirty="0"/>
          </a:p>
        </p:txBody>
      </p:sp>
      <p:sp>
        <p:nvSpPr>
          <p:cNvPr id="2089" name="Text Box 41"/>
          <p:cNvSpPr txBox="1">
            <a:spLocks noChangeArrowheads="1"/>
          </p:cNvSpPr>
          <p:nvPr/>
        </p:nvSpPr>
        <p:spPr bwMode="auto">
          <a:xfrm>
            <a:off x="2424102" y="5229225"/>
            <a:ext cx="719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9 x 9</a:t>
            </a:r>
            <a:endParaRPr lang="es-ES" b="1" dirty="0"/>
          </a:p>
        </p:txBody>
      </p:sp>
      <p:sp>
        <p:nvSpPr>
          <p:cNvPr id="2090" name="Text Box 42"/>
          <p:cNvSpPr txBox="1">
            <a:spLocks noChangeArrowheads="1"/>
          </p:cNvSpPr>
          <p:nvPr/>
        </p:nvSpPr>
        <p:spPr bwMode="auto">
          <a:xfrm>
            <a:off x="5929322" y="5276865"/>
            <a:ext cx="64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3 6</a:t>
            </a:r>
            <a:endParaRPr lang="es-ES" b="1" dirty="0"/>
          </a:p>
        </p:txBody>
      </p:sp>
      <p:sp>
        <p:nvSpPr>
          <p:cNvPr id="2091" name="Text Box 43"/>
          <p:cNvSpPr txBox="1">
            <a:spLocks noChangeArrowheads="1"/>
          </p:cNvSpPr>
          <p:nvPr/>
        </p:nvSpPr>
        <p:spPr bwMode="auto">
          <a:xfrm>
            <a:off x="7280300" y="5276865"/>
            <a:ext cx="935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 5 x 6</a:t>
            </a:r>
            <a:endParaRPr lang="es-ES" b="1" dirty="0"/>
          </a:p>
        </p:txBody>
      </p:sp>
      <p:sp>
        <p:nvSpPr>
          <p:cNvPr id="2092" name="Text Box 44"/>
          <p:cNvSpPr txBox="1">
            <a:spLocks noChangeArrowheads="1"/>
          </p:cNvSpPr>
          <p:nvPr/>
        </p:nvSpPr>
        <p:spPr bwMode="auto">
          <a:xfrm>
            <a:off x="3492500" y="1052513"/>
            <a:ext cx="647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1 2</a:t>
            </a:r>
            <a:endParaRPr lang="es-ES" b="1" dirty="0"/>
          </a:p>
        </p:txBody>
      </p:sp>
      <p:sp>
        <p:nvSpPr>
          <p:cNvPr id="2093" name="Text Box 45"/>
          <p:cNvSpPr txBox="1">
            <a:spLocks noChangeArrowheads="1"/>
          </p:cNvSpPr>
          <p:nvPr/>
        </p:nvSpPr>
        <p:spPr bwMode="auto">
          <a:xfrm>
            <a:off x="6000760" y="1052513"/>
            <a:ext cx="719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5 x 3</a:t>
            </a:r>
            <a:endParaRPr lang="es-ES" b="1" dirty="0"/>
          </a:p>
        </p:txBody>
      </p:sp>
      <p:pic>
        <p:nvPicPr>
          <p:cNvPr id="54" name="53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714356"/>
            <a:ext cx="928694" cy="919575"/>
          </a:xfrm>
          <a:prstGeom prst="rect">
            <a:avLst/>
          </a:prstGeom>
        </p:spPr>
      </p:pic>
      <p:pic>
        <p:nvPicPr>
          <p:cNvPr id="55" name="54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6216" y="714356"/>
            <a:ext cx="928694" cy="919575"/>
          </a:xfrm>
          <a:prstGeom prst="rect">
            <a:avLst/>
          </a:prstGeom>
        </p:spPr>
      </p:pic>
      <p:pic>
        <p:nvPicPr>
          <p:cNvPr id="56" name="55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714356"/>
            <a:ext cx="928694" cy="919575"/>
          </a:xfrm>
          <a:prstGeom prst="rect">
            <a:avLst/>
          </a:prstGeom>
        </p:spPr>
      </p:pic>
      <p:pic>
        <p:nvPicPr>
          <p:cNvPr id="57" name="56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2152235"/>
            <a:ext cx="928694" cy="919575"/>
          </a:xfrm>
          <a:prstGeom prst="rect">
            <a:avLst/>
          </a:prstGeom>
        </p:spPr>
      </p:pic>
      <p:pic>
        <p:nvPicPr>
          <p:cNvPr id="58" name="57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2223673"/>
            <a:ext cx="928694" cy="919575"/>
          </a:xfrm>
          <a:prstGeom prst="rect">
            <a:avLst/>
          </a:prstGeom>
        </p:spPr>
      </p:pic>
      <p:pic>
        <p:nvPicPr>
          <p:cNvPr id="59" name="58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214554"/>
            <a:ext cx="928694" cy="919575"/>
          </a:xfrm>
          <a:prstGeom prst="rect">
            <a:avLst/>
          </a:prstGeom>
        </p:spPr>
      </p:pic>
      <p:pic>
        <p:nvPicPr>
          <p:cNvPr id="60" name="59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3509557"/>
            <a:ext cx="928694" cy="919575"/>
          </a:xfrm>
          <a:prstGeom prst="rect">
            <a:avLst/>
          </a:prstGeom>
        </p:spPr>
      </p:pic>
      <p:pic>
        <p:nvPicPr>
          <p:cNvPr id="61" name="60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3500438"/>
            <a:ext cx="928694" cy="919575"/>
          </a:xfrm>
          <a:prstGeom prst="rect">
            <a:avLst/>
          </a:prstGeom>
        </p:spPr>
      </p:pic>
      <p:pic>
        <p:nvPicPr>
          <p:cNvPr id="62" name="61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3500438"/>
            <a:ext cx="928694" cy="919575"/>
          </a:xfrm>
          <a:prstGeom prst="rect">
            <a:avLst/>
          </a:prstGeom>
        </p:spPr>
      </p:pic>
      <p:pic>
        <p:nvPicPr>
          <p:cNvPr id="63" name="62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5000636"/>
            <a:ext cx="928694" cy="919575"/>
          </a:xfrm>
          <a:prstGeom prst="rect">
            <a:avLst/>
          </a:prstGeom>
        </p:spPr>
      </p:pic>
      <p:pic>
        <p:nvPicPr>
          <p:cNvPr id="64" name="63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6216" y="5000636"/>
            <a:ext cx="928694" cy="919575"/>
          </a:xfrm>
          <a:prstGeom prst="rect">
            <a:avLst/>
          </a:prstGeom>
        </p:spPr>
      </p:pic>
      <p:pic>
        <p:nvPicPr>
          <p:cNvPr id="65" name="64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5000636"/>
            <a:ext cx="928694" cy="919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438" y="577850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7388" y="577850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549275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989138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1200" y="2017713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0563" y="2017713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250" y="3386138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1200" y="3386138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0563" y="3386138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4797425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2788" y="4826000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2150" y="4826000"/>
            <a:ext cx="2400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785786" y="981075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 6 x 8</a:t>
            </a:r>
            <a:endParaRPr lang="es-ES" b="1" dirty="0"/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2351077" y="1000108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1 4</a:t>
            </a:r>
            <a:endParaRPr lang="es-ES" b="1" dirty="0"/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3419475" y="981075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MX" b="1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6011863" y="2420938"/>
            <a:ext cx="647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MX" b="1"/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5929322" y="2428868"/>
            <a:ext cx="6303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PE" b="1" dirty="0"/>
              <a:t>8 x 5</a:t>
            </a:r>
            <a:endParaRPr lang="es-ES" b="1" dirty="0"/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3419475" y="1052513"/>
            <a:ext cx="72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MX" b="1"/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7351738" y="2428868"/>
            <a:ext cx="792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 5 4</a:t>
            </a:r>
            <a:endParaRPr lang="es-ES" b="1" dirty="0"/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4851408" y="1071546"/>
            <a:ext cx="792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 4 0</a:t>
            </a:r>
            <a:endParaRPr lang="es-ES" b="1" dirty="0"/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3492500" y="3789363"/>
            <a:ext cx="792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PE" b="1"/>
              <a:t>   </a:t>
            </a:r>
            <a:endParaRPr lang="es-ES" b="1"/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4643438" y="3789363"/>
            <a:ext cx="72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/>
              <a:t>  </a:t>
            </a:r>
            <a:endParaRPr lang="es-ES" b="1"/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6011863" y="981075"/>
            <a:ext cx="792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/>
              <a:t> </a:t>
            </a:r>
            <a:endParaRPr lang="es-ES" b="1"/>
          </a:p>
        </p:txBody>
      </p:sp>
      <p:sp>
        <p:nvSpPr>
          <p:cNvPr id="3099" name="Text Box 27"/>
          <p:cNvSpPr txBox="1">
            <a:spLocks noChangeArrowheads="1"/>
          </p:cNvSpPr>
          <p:nvPr/>
        </p:nvSpPr>
        <p:spPr bwMode="auto">
          <a:xfrm>
            <a:off x="7513599" y="1059404"/>
            <a:ext cx="6303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PE" b="1" dirty="0"/>
              <a:t>7 x 7</a:t>
            </a:r>
            <a:endParaRPr lang="es-ES" b="1" dirty="0"/>
          </a:p>
        </p:txBody>
      </p:sp>
      <p:sp>
        <p:nvSpPr>
          <p:cNvPr id="3100" name="Text Box 28"/>
          <p:cNvSpPr txBox="1">
            <a:spLocks noChangeArrowheads="1"/>
          </p:cNvSpPr>
          <p:nvPr/>
        </p:nvSpPr>
        <p:spPr bwMode="auto">
          <a:xfrm>
            <a:off x="6011863" y="3789363"/>
            <a:ext cx="792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/>
              <a:t> </a:t>
            </a:r>
            <a:endParaRPr lang="es-ES" b="1"/>
          </a:p>
        </p:txBody>
      </p:sp>
      <p:sp>
        <p:nvSpPr>
          <p:cNvPr id="3102" name="Text Box 30"/>
          <p:cNvSpPr txBox="1">
            <a:spLocks noChangeArrowheads="1"/>
          </p:cNvSpPr>
          <p:nvPr/>
        </p:nvSpPr>
        <p:spPr bwMode="auto">
          <a:xfrm>
            <a:off x="785786" y="2428868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2 x 7</a:t>
            </a:r>
            <a:endParaRPr lang="es-ES" b="1" dirty="0"/>
          </a:p>
        </p:txBody>
      </p:sp>
      <p:sp>
        <p:nvSpPr>
          <p:cNvPr id="3103" name="Text Box 31"/>
          <p:cNvSpPr txBox="1">
            <a:spLocks noChangeArrowheads="1"/>
          </p:cNvSpPr>
          <p:nvPr/>
        </p:nvSpPr>
        <p:spPr bwMode="auto">
          <a:xfrm>
            <a:off x="2422516" y="2428868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PE" b="1" dirty="0"/>
              <a:t>4 x 2</a:t>
            </a:r>
            <a:endParaRPr lang="es-ES" b="1" dirty="0"/>
          </a:p>
        </p:txBody>
      </p:sp>
      <p:sp>
        <p:nvSpPr>
          <p:cNvPr id="3104" name="Text Box 32"/>
          <p:cNvSpPr txBox="1">
            <a:spLocks noChangeArrowheads="1"/>
          </p:cNvSpPr>
          <p:nvPr/>
        </p:nvSpPr>
        <p:spPr bwMode="auto">
          <a:xfrm>
            <a:off x="3492500" y="5276865"/>
            <a:ext cx="719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 6</a:t>
            </a:r>
            <a:endParaRPr lang="es-ES" b="1" dirty="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4922845" y="5276865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 10</a:t>
            </a:r>
            <a:endParaRPr lang="es-ES" b="1" dirty="0"/>
          </a:p>
        </p:txBody>
      </p:sp>
      <p:sp>
        <p:nvSpPr>
          <p:cNvPr id="3108" name="Text Box 36"/>
          <p:cNvSpPr txBox="1">
            <a:spLocks noChangeArrowheads="1"/>
          </p:cNvSpPr>
          <p:nvPr/>
        </p:nvSpPr>
        <p:spPr bwMode="auto">
          <a:xfrm>
            <a:off x="857224" y="3857628"/>
            <a:ext cx="649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4 9</a:t>
            </a:r>
            <a:endParaRPr lang="es-ES" b="1" dirty="0"/>
          </a:p>
        </p:txBody>
      </p:sp>
      <p:sp>
        <p:nvSpPr>
          <p:cNvPr id="3109" name="Text Box 37"/>
          <p:cNvSpPr txBox="1">
            <a:spLocks noChangeArrowheads="1"/>
          </p:cNvSpPr>
          <p:nvPr/>
        </p:nvSpPr>
        <p:spPr bwMode="auto">
          <a:xfrm>
            <a:off x="2349490" y="3848105"/>
            <a:ext cx="865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6 x 1</a:t>
            </a:r>
            <a:endParaRPr lang="es-ES" b="1" dirty="0"/>
          </a:p>
        </p:txBody>
      </p:sp>
      <p:sp>
        <p:nvSpPr>
          <p:cNvPr id="3110" name="Text Box 38"/>
          <p:cNvSpPr txBox="1">
            <a:spLocks noChangeArrowheads="1"/>
          </p:cNvSpPr>
          <p:nvPr/>
        </p:nvSpPr>
        <p:spPr bwMode="auto">
          <a:xfrm>
            <a:off x="971550" y="5229225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/>
              <a:t>  </a:t>
            </a:r>
            <a:endParaRPr lang="es-ES" b="1"/>
          </a:p>
        </p:txBody>
      </p:sp>
      <p:sp>
        <p:nvSpPr>
          <p:cNvPr id="3112" name="Text Box 40"/>
          <p:cNvSpPr txBox="1">
            <a:spLocks noChangeArrowheads="1"/>
          </p:cNvSpPr>
          <p:nvPr/>
        </p:nvSpPr>
        <p:spPr bwMode="auto">
          <a:xfrm>
            <a:off x="6084888" y="5229225"/>
            <a:ext cx="64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/>
              <a:t> </a:t>
            </a:r>
            <a:endParaRPr lang="es-ES" b="1"/>
          </a:p>
        </p:txBody>
      </p:sp>
      <p:sp>
        <p:nvSpPr>
          <p:cNvPr id="3113" name="Text Box 41"/>
          <p:cNvSpPr txBox="1">
            <a:spLocks noChangeArrowheads="1"/>
          </p:cNvSpPr>
          <p:nvPr/>
        </p:nvSpPr>
        <p:spPr bwMode="auto">
          <a:xfrm>
            <a:off x="7423176" y="5286388"/>
            <a:ext cx="935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2 5</a:t>
            </a:r>
            <a:endParaRPr lang="es-ES" b="1" dirty="0"/>
          </a:p>
        </p:txBody>
      </p:sp>
      <p:sp>
        <p:nvSpPr>
          <p:cNvPr id="3114" name="Text Box 42"/>
          <p:cNvSpPr txBox="1">
            <a:spLocks noChangeArrowheads="1"/>
          </p:cNvSpPr>
          <p:nvPr/>
        </p:nvSpPr>
        <p:spPr bwMode="auto">
          <a:xfrm>
            <a:off x="3348038" y="1052513"/>
            <a:ext cx="86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/>
              <a:t>  5 x 5</a:t>
            </a:r>
            <a:endParaRPr lang="es-ES" b="1"/>
          </a:p>
        </p:txBody>
      </p:sp>
      <p:sp>
        <p:nvSpPr>
          <p:cNvPr id="3115" name="Text Box 43"/>
          <p:cNvSpPr txBox="1">
            <a:spLocks noChangeArrowheads="1"/>
          </p:cNvSpPr>
          <p:nvPr/>
        </p:nvSpPr>
        <p:spPr bwMode="auto">
          <a:xfrm>
            <a:off x="6000760" y="1052513"/>
            <a:ext cx="719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9 x 6</a:t>
            </a:r>
            <a:endParaRPr lang="es-ES" b="1" dirty="0"/>
          </a:p>
        </p:txBody>
      </p:sp>
      <p:sp>
        <p:nvSpPr>
          <p:cNvPr id="3116" name="Text Box 44"/>
          <p:cNvSpPr txBox="1">
            <a:spLocks noChangeArrowheads="1"/>
          </p:cNvSpPr>
          <p:nvPr/>
        </p:nvSpPr>
        <p:spPr bwMode="auto">
          <a:xfrm>
            <a:off x="6000760" y="5276865"/>
            <a:ext cx="64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 8</a:t>
            </a:r>
            <a:endParaRPr lang="es-ES" b="1" dirty="0"/>
          </a:p>
        </p:txBody>
      </p:sp>
      <p:sp>
        <p:nvSpPr>
          <p:cNvPr id="3117" name="Text Box 45"/>
          <p:cNvSpPr txBox="1">
            <a:spLocks noChangeArrowheads="1"/>
          </p:cNvSpPr>
          <p:nvPr/>
        </p:nvSpPr>
        <p:spPr bwMode="auto">
          <a:xfrm>
            <a:off x="3419475" y="2420938"/>
            <a:ext cx="79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/>
              <a:t>5 x 2</a:t>
            </a:r>
            <a:endParaRPr lang="es-ES" b="1"/>
          </a:p>
        </p:txBody>
      </p:sp>
      <p:sp>
        <p:nvSpPr>
          <p:cNvPr id="3118" name="Text Box 46"/>
          <p:cNvSpPr txBox="1">
            <a:spLocks noChangeArrowheads="1"/>
          </p:cNvSpPr>
          <p:nvPr/>
        </p:nvSpPr>
        <p:spPr bwMode="auto">
          <a:xfrm>
            <a:off x="4922847" y="2428868"/>
            <a:ext cx="9350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3 0</a:t>
            </a:r>
            <a:endParaRPr lang="es-ES" b="1" dirty="0"/>
          </a:p>
        </p:txBody>
      </p:sp>
      <p:sp>
        <p:nvSpPr>
          <p:cNvPr id="3119" name="Text Box 47"/>
          <p:cNvSpPr txBox="1">
            <a:spLocks noChangeArrowheads="1"/>
          </p:cNvSpPr>
          <p:nvPr/>
        </p:nvSpPr>
        <p:spPr bwMode="auto">
          <a:xfrm>
            <a:off x="857224" y="5229225"/>
            <a:ext cx="720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6 x 5</a:t>
            </a:r>
            <a:endParaRPr lang="es-ES" b="1" dirty="0"/>
          </a:p>
        </p:txBody>
      </p:sp>
      <p:sp>
        <p:nvSpPr>
          <p:cNvPr id="3121" name="Text Box 49"/>
          <p:cNvSpPr txBox="1">
            <a:spLocks noChangeArrowheads="1"/>
          </p:cNvSpPr>
          <p:nvPr/>
        </p:nvSpPr>
        <p:spPr bwMode="auto">
          <a:xfrm>
            <a:off x="2422515" y="5229225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7 x 4</a:t>
            </a:r>
            <a:endParaRPr lang="es-ES" b="1" dirty="0"/>
          </a:p>
        </p:txBody>
      </p:sp>
      <p:sp>
        <p:nvSpPr>
          <p:cNvPr id="3122" name="Text Box 50"/>
          <p:cNvSpPr txBox="1">
            <a:spLocks noChangeArrowheads="1"/>
          </p:cNvSpPr>
          <p:nvPr/>
        </p:nvSpPr>
        <p:spPr bwMode="auto">
          <a:xfrm>
            <a:off x="3500430" y="3857628"/>
            <a:ext cx="720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 2 8</a:t>
            </a:r>
            <a:endParaRPr lang="es-ES" b="1" dirty="0"/>
          </a:p>
        </p:txBody>
      </p:sp>
      <p:sp>
        <p:nvSpPr>
          <p:cNvPr id="3123" name="Text Box 51"/>
          <p:cNvSpPr txBox="1">
            <a:spLocks noChangeArrowheads="1"/>
          </p:cNvSpPr>
          <p:nvPr/>
        </p:nvSpPr>
        <p:spPr bwMode="auto">
          <a:xfrm>
            <a:off x="4924433" y="3860800"/>
            <a:ext cx="7191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8 x 4</a:t>
            </a:r>
            <a:endParaRPr lang="es-ES" b="1" dirty="0"/>
          </a:p>
        </p:txBody>
      </p:sp>
      <p:sp>
        <p:nvSpPr>
          <p:cNvPr id="3124" name="Text Box 52"/>
          <p:cNvSpPr txBox="1">
            <a:spLocks noChangeArrowheads="1"/>
          </p:cNvSpPr>
          <p:nvPr/>
        </p:nvSpPr>
        <p:spPr bwMode="auto">
          <a:xfrm>
            <a:off x="6011863" y="3860800"/>
            <a:ext cx="7191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/>
              <a:t> 3 2</a:t>
            </a:r>
            <a:endParaRPr lang="es-ES" b="1"/>
          </a:p>
        </p:txBody>
      </p:sp>
      <p:sp>
        <p:nvSpPr>
          <p:cNvPr id="3125" name="Text Box 53"/>
          <p:cNvSpPr txBox="1">
            <a:spLocks noChangeArrowheads="1"/>
          </p:cNvSpPr>
          <p:nvPr/>
        </p:nvSpPr>
        <p:spPr bwMode="auto">
          <a:xfrm>
            <a:off x="7423175" y="3860800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b="1" dirty="0"/>
              <a:t>9 x 0</a:t>
            </a:r>
            <a:endParaRPr lang="es-ES" b="1" dirty="0"/>
          </a:p>
        </p:txBody>
      </p:sp>
      <p:pic>
        <p:nvPicPr>
          <p:cNvPr id="59" name="58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714356"/>
            <a:ext cx="928694" cy="919575"/>
          </a:xfrm>
          <a:prstGeom prst="rect">
            <a:avLst/>
          </a:prstGeom>
        </p:spPr>
      </p:pic>
      <p:pic>
        <p:nvPicPr>
          <p:cNvPr id="60" name="59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714356"/>
            <a:ext cx="928694" cy="919575"/>
          </a:xfrm>
          <a:prstGeom prst="rect">
            <a:avLst/>
          </a:prstGeom>
        </p:spPr>
      </p:pic>
      <p:pic>
        <p:nvPicPr>
          <p:cNvPr id="61" name="60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714356"/>
            <a:ext cx="928694" cy="919575"/>
          </a:xfrm>
          <a:prstGeom prst="rect">
            <a:avLst/>
          </a:prstGeom>
        </p:spPr>
      </p:pic>
      <p:pic>
        <p:nvPicPr>
          <p:cNvPr id="62" name="61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2143116"/>
            <a:ext cx="928694" cy="919575"/>
          </a:xfrm>
          <a:prstGeom prst="rect">
            <a:avLst/>
          </a:prstGeom>
        </p:spPr>
      </p:pic>
      <p:pic>
        <p:nvPicPr>
          <p:cNvPr id="63" name="62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6216" y="2143116"/>
            <a:ext cx="928694" cy="919575"/>
          </a:xfrm>
          <a:prstGeom prst="rect">
            <a:avLst/>
          </a:prstGeom>
        </p:spPr>
      </p:pic>
      <p:pic>
        <p:nvPicPr>
          <p:cNvPr id="64" name="63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2143116"/>
            <a:ext cx="928694" cy="919575"/>
          </a:xfrm>
          <a:prstGeom prst="rect">
            <a:avLst/>
          </a:prstGeom>
        </p:spPr>
      </p:pic>
      <p:pic>
        <p:nvPicPr>
          <p:cNvPr id="65" name="64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3500438"/>
            <a:ext cx="928694" cy="919575"/>
          </a:xfrm>
          <a:prstGeom prst="rect">
            <a:avLst/>
          </a:prstGeom>
        </p:spPr>
      </p:pic>
      <p:pic>
        <p:nvPicPr>
          <p:cNvPr id="66" name="65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3580995"/>
            <a:ext cx="928694" cy="919575"/>
          </a:xfrm>
          <a:prstGeom prst="rect">
            <a:avLst/>
          </a:prstGeom>
        </p:spPr>
      </p:pic>
      <p:pic>
        <p:nvPicPr>
          <p:cNvPr id="67" name="66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3500438"/>
            <a:ext cx="928694" cy="919575"/>
          </a:xfrm>
          <a:prstGeom prst="rect">
            <a:avLst/>
          </a:prstGeom>
        </p:spPr>
      </p:pic>
      <p:pic>
        <p:nvPicPr>
          <p:cNvPr id="68" name="67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5000636"/>
            <a:ext cx="928694" cy="919575"/>
          </a:xfrm>
          <a:prstGeom prst="rect">
            <a:avLst/>
          </a:prstGeom>
        </p:spPr>
      </p:pic>
      <p:pic>
        <p:nvPicPr>
          <p:cNvPr id="69" name="68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5000636"/>
            <a:ext cx="928694" cy="919575"/>
          </a:xfrm>
          <a:prstGeom prst="rect">
            <a:avLst/>
          </a:prstGeom>
        </p:spPr>
      </p:pic>
      <p:pic>
        <p:nvPicPr>
          <p:cNvPr id="70" name="69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5000636"/>
            <a:ext cx="928694" cy="919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42844" y="1305341"/>
            <a:ext cx="16430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Comic Sans MS" pitchFamily="66" charset="0"/>
              </a:rPr>
              <a:t>ROJO</a:t>
            </a:r>
          </a:p>
          <a:p>
            <a:r>
              <a:rPr lang="es-MX" dirty="0" smtClean="0">
                <a:latin typeface="Comic Sans MS" pitchFamily="66" charset="0"/>
              </a:rPr>
              <a:t>9 x 0 =  ____   </a:t>
            </a:r>
          </a:p>
          <a:p>
            <a:r>
              <a:rPr lang="es-MX" dirty="0" smtClean="0">
                <a:latin typeface="Comic Sans MS" pitchFamily="66" charset="0"/>
              </a:rPr>
              <a:t>9 x 1=   ____    </a:t>
            </a:r>
          </a:p>
          <a:p>
            <a:r>
              <a:rPr lang="es-MX" dirty="0" smtClean="0">
                <a:latin typeface="Comic Sans MS" pitchFamily="66" charset="0"/>
              </a:rPr>
              <a:t>9 x 2=  ____</a:t>
            </a:r>
          </a:p>
          <a:p>
            <a:endParaRPr lang="es-MX" dirty="0" smtClean="0">
              <a:latin typeface="Comic Sans MS" pitchFamily="66" charset="0"/>
            </a:endParaRPr>
          </a:p>
          <a:p>
            <a:r>
              <a:rPr lang="es-MX" b="1" dirty="0" smtClean="0">
                <a:latin typeface="Comic Sans MS" pitchFamily="66" charset="0"/>
              </a:rPr>
              <a:t>AZUL  </a:t>
            </a:r>
          </a:p>
          <a:p>
            <a:r>
              <a:rPr lang="es-MX" dirty="0" smtClean="0">
                <a:latin typeface="Comic Sans MS" pitchFamily="66" charset="0"/>
              </a:rPr>
              <a:t>9 x 3 = ____  </a:t>
            </a:r>
          </a:p>
          <a:p>
            <a:r>
              <a:rPr lang="es-MX" dirty="0" smtClean="0">
                <a:latin typeface="Comic Sans MS" pitchFamily="66" charset="0"/>
              </a:rPr>
              <a:t>9 x 4=  ____   </a:t>
            </a:r>
          </a:p>
          <a:p>
            <a:r>
              <a:rPr lang="es-MX" dirty="0" smtClean="0">
                <a:latin typeface="Comic Sans MS" pitchFamily="66" charset="0"/>
              </a:rPr>
              <a:t>9 x 5=  ____</a:t>
            </a:r>
          </a:p>
          <a:p>
            <a:endParaRPr lang="es-MX" dirty="0" smtClean="0">
              <a:latin typeface="Comic Sans MS" pitchFamily="66" charset="0"/>
            </a:endParaRPr>
          </a:p>
          <a:p>
            <a:r>
              <a:rPr lang="es-MX" b="1" dirty="0" smtClean="0">
                <a:latin typeface="Comic Sans MS" pitchFamily="66" charset="0"/>
              </a:rPr>
              <a:t>VERDE</a:t>
            </a:r>
            <a:r>
              <a:rPr lang="es-MX" dirty="0" smtClean="0">
                <a:latin typeface="Comic Sans MS" pitchFamily="66" charset="0"/>
              </a:rPr>
              <a:t>   </a:t>
            </a:r>
          </a:p>
          <a:p>
            <a:r>
              <a:rPr lang="es-MX" dirty="0" smtClean="0">
                <a:latin typeface="Comic Sans MS" pitchFamily="66" charset="0"/>
              </a:rPr>
              <a:t>9 x 6 = ____  </a:t>
            </a:r>
          </a:p>
          <a:p>
            <a:r>
              <a:rPr lang="es-MX" dirty="0" smtClean="0">
                <a:latin typeface="Comic Sans MS" pitchFamily="66" charset="0"/>
              </a:rPr>
              <a:t>9 x 7=  ____    </a:t>
            </a:r>
          </a:p>
          <a:p>
            <a:r>
              <a:rPr lang="es-MX" dirty="0" smtClean="0">
                <a:latin typeface="Comic Sans MS" pitchFamily="66" charset="0"/>
              </a:rPr>
              <a:t>9 x 8=  ____</a:t>
            </a:r>
          </a:p>
          <a:p>
            <a:endParaRPr lang="es-MX" dirty="0" smtClean="0">
              <a:latin typeface="Comic Sans MS" pitchFamily="66" charset="0"/>
            </a:endParaRPr>
          </a:p>
          <a:p>
            <a:r>
              <a:rPr lang="es-MX" b="1" dirty="0" smtClean="0">
                <a:latin typeface="Comic Sans MS" pitchFamily="66" charset="0"/>
              </a:rPr>
              <a:t>ROSA  </a:t>
            </a:r>
            <a:r>
              <a:rPr lang="es-MX" dirty="0" smtClean="0">
                <a:latin typeface="Comic Sans MS" pitchFamily="66" charset="0"/>
              </a:rPr>
              <a:t>  </a:t>
            </a:r>
          </a:p>
          <a:p>
            <a:r>
              <a:rPr lang="es-MX" dirty="0" smtClean="0">
                <a:latin typeface="Comic Sans MS" pitchFamily="66" charset="0"/>
              </a:rPr>
              <a:t>9 x 9=   ____    </a:t>
            </a:r>
          </a:p>
          <a:p>
            <a:r>
              <a:rPr lang="es-MX" dirty="0" smtClean="0">
                <a:latin typeface="Comic Sans MS" pitchFamily="66" charset="0"/>
              </a:rPr>
              <a:t>9 x 10= ____ </a:t>
            </a:r>
          </a:p>
          <a:p>
            <a:endParaRPr lang="es-MX" dirty="0"/>
          </a:p>
        </p:txBody>
      </p:sp>
      <p:pic>
        <p:nvPicPr>
          <p:cNvPr id="8" name="7 Imagen" descr="TabliLocasss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0"/>
            <a:ext cx="6874923" cy="6858000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7405501" y="1571612"/>
            <a:ext cx="809837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18</a:t>
            </a:r>
            <a:endParaRPr lang="es-ES" sz="4800" b="1" cap="none" spc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 rot="382888">
            <a:off x="2473502" y="1501373"/>
            <a:ext cx="497252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</a:t>
            </a:r>
            <a:endParaRPr lang="es-ES" sz="4800" b="1" cap="none" spc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4932004" y="5929330"/>
            <a:ext cx="497252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9</a:t>
            </a:r>
            <a:endParaRPr lang="es-ES" sz="4800" b="1" cap="none" spc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2000232" y="3786190"/>
            <a:ext cx="809837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27</a:t>
            </a:r>
            <a:endParaRPr lang="es-ES" sz="4800" b="1" cap="none" spc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7072330" y="4955457"/>
            <a:ext cx="809837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36</a:t>
            </a:r>
            <a:endParaRPr lang="es-ES" sz="4800" b="1" cap="none" spc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2547717" y="4857760"/>
            <a:ext cx="809837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45</a:t>
            </a:r>
            <a:endParaRPr lang="es-ES" sz="4800" b="1" cap="none" spc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20 Rectángulo"/>
          <p:cNvSpPr/>
          <p:nvPr/>
        </p:nvSpPr>
        <p:spPr>
          <a:xfrm rot="21254417">
            <a:off x="6111852" y="5702736"/>
            <a:ext cx="809837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54</a:t>
            </a:r>
            <a:endParaRPr lang="es-ES" sz="4800" b="1" cap="none" spc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7643834" y="3929066"/>
            <a:ext cx="809837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63</a:t>
            </a:r>
            <a:endParaRPr lang="es-ES" sz="4800" b="1" cap="none" spc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22 Rectángulo"/>
          <p:cNvSpPr/>
          <p:nvPr/>
        </p:nvSpPr>
        <p:spPr>
          <a:xfrm rot="21110367">
            <a:off x="1912235" y="2473295"/>
            <a:ext cx="809837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72</a:t>
            </a:r>
            <a:endParaRPr lang="es-ES" sz="4800" b="1" cap="none" spc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3500430" y="5643578"/>
            <a:ext cx="809837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81</a:t>
            </a:r>
            <a:endParaRPr lang="es-ES" sz="4800" b="1" cap="none" spc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7786710" y="2786058"/>
            <a:ext cx="809837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90</a:t>
            </a:r>
            <a:endParaRPr lang="es-ES" sz="4800" b="1" cap="none" spc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84110" y="129581"/>
            <a:ext cx="3238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err="1" smtClean="0">
                <a:latin typeface="Comic Sans MS" pitchFamily="66" charset="0"/>
              </a:rPr>
              <a:t>TabliLoca</a:t>
            </a:r>
            <a:r>
              <a:rPr lang="es-MX" sz="3200" b="1" dirty="0" smtClean="0">
                <a:latin typeface="Comic Sans MS" pitchFamily="66" charset="0"/>
              </a:rPr>
              <a:t> del 9</a:t>
            </a:r>
            <a:endParaRPr lang="es-MX" sz="3200" b="1" dirty="0">
              <a:latin typeface="Comic Sans MS" pitchFamily="66" charset="0"/>
            </a:endParaRPr>
          </a:p>
        </p:txBody>
      </p:sp>
      <p:pic>
        <p:nvPicPr>
          <p:cNvPr id="28" name="27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2" y="928670"/>
            <a:ext cx="5143536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42844" y="1305341"/>
            <a:ext cx="16430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Comic Sans MS" pitchFamily="66" charset="0"/>
              </a:rPr>
              <a:t>ROJO</a:t>
            </a:r>
          </a:p>
          <a:p>
            <a:r>
              <a:rPr lang="es-MX" dirty="0" smtClean="0">
                <a:latin typeface="Comic Sans MS" pitchFamily="66" charset="0"/>
              </a:rPr>
              <a:t>8 x 0 =  ____   </a:t>
            </a:r>
          </a:p>
          <a:p>
            <a:r>
              <a:rPr lang="es-MX" dirty="0" smtClean="0">
                <a:latin typeface="Comic Sans MS" pitchFamily="66" charset="0"/>
              </a:rPr>
              <a:t>8 x 1=   ____    </a:t>
            </a:r>
          </a:p>
          <a:p>
            <a:r>
              <a:rPr lang="es-MX" dirty="0" smtClean="0">
                <a:latin typeface="Comic Sans MS" pitchFamily="66" charset="0"/>
              </a:rPr>
              <a:t>8 x 2=  ____</a:t>
            </a:r>
          </a:p>
          <a:p>
            <a:endParaRPr lang="es-MX" dirty="0" smtClean="0">
              <a:latin typeface="Comic Sans MS" pitchFamily="66" charset="0"/>
            </a:endParaRPr>
          </a:p>
          <a:p>
            <a:r>
              <a:rPr lang="es-MX" b="1" dirty="0" smtClean="0">
                <a:latin typeface="Comic Sans MS" pitchFamily="66" charset="0"/>
              </a:rPr>
              <a:t>AZUL  </a:t>
            </a:r>
          </a:p>
          <a:p>
            <a:r>
              <a:rPr lang="es-MX" dirty="0" smtClean="0">
                <a:latin typeface="Comic Sans MS" pitchFamily="66" charset="0"/>
              </a:rPr>
              <a:t>8 x 3 = ____  </a:t>
            </a:r>
          </a:p>
          <a:p>
            <a:r>
              <a:rPr lang="es-MX" dirty="0" smtClean="0">
                <a:latin typeface="Comic Sans MS" pitchFamily="66" charset="0"/>
              </a:rPr>
              <a:t>8 x 4=  ____   </a:t>
            </a:r>
          </a:p>
          <a:p>
            <a:r>
              <a:rPr lang="es-MX" dirty="0" smtClean="0">
                <a:latin typeface="Comic Sans MS" pitchFamily="66" charset="0"/>
              </a:rPr>
              <a:t>8 x 5=  ____</a:t>
            </a:r>
          </a:p>
          <a:p>
            <a:endParaRPr lang="es-MX" dirty="0" smtClean="0">
              <a:latin typeface="Comic Sans MS" pitchFamily="66" charset="0"/>
            </a:endParaRPr>
          </a:p>
          <a:p>
            <a:r>
              <a:rPr lang="es-MX" b="1" dirty="0" smtClean="0">
                <a:latin typeface="Comic Sans MS" pitchFamily="66" charset="0"/>
              </a:rPr>
              <a:t>VERDE</a:t>
            </a:r>
            <a:r>
              <a:rPr lang="es-MX" dirty="0" smtClean="0">
                <a:latin typeface="Comic Sans MS" pitchFamily="66" charset="0"/>
              </a:rPr>
              <a:t>   </a:t>
            </a:r>
          </a:p>
          <a:p>
            <a:r>
              <a:rPr lang="es-MX" dirty="0" smtClean="0">
                <a:latin typeface="Comic Sans MS" pitchFamily="66" charset="0"/>
              </a:rPr>
              <a:t>8 x 6 = ____  </a:t>
            </a:r>
          </a:p>
          <a:p>
            <a:r>
              <a:rPr lang="es-MX" dirty="0" smtClean="0">
                <a:latin typeface="Comic Sans MS" pitchFamily="66" charset="0"/>
              </a:rPr>
              <a:t>8 x 7=  ____    </a:t>
            </a:r>
          </a:p>
          <a:p>
            <a:r>
              <a:rPr lang="es-MX" dirty="0" smtClean="0">
                <a:latin typeface="Comic Sans MS" pitchFamily="66" charset="0"/>
              </a:rPr>
              <a:t>8 x 8=  ____</a:t>
            </a:r>
          </a:p>
          <a:p>
            <a:endParaRPr lang="es-MX" dirty="0" smtClean="0">
              <a:latin typeface="Comic Sans MS" pitchFamily="66" charset="0"/>
            </a:endParaRPr>
          </a:p>
          <a:p>
            <a:r>
              <a:rPr lang="es-MX" b="1" dirty="0" smtClean="0">
                <a:latin typeface="Comic Sans MS" pitchFamily="66" charset="0"/>
              </a:rPr>
              <a:t>ROSA  </a:t>
            </a:r>
            <a:r>
              <a:rPr lang="es-MX" dirty="0" smtClean="0">
                <a:latin typeface="Comic Sans MS" pitchFamily="66" charset="0"/>
              </a:rPr>
              <a:t>  </a:t>
            </a:r>
          </a:p>
          <a:p>
            <a:r>
              <a:rPr lang="es-MX" dirty="0" smtClean="0">
                <a:latin typeface="Comic Sans MS" pitchFamily="66" charset="0"/>
              </a:rPr>
              <a:t>8 x 9=   ____    </a:t>
            </a:r>
          </a:p>
          <a:p>
            <a:r>
              <a:rPr lang="es-MX" dirty="0" smtClean="0">
                <a:latin typeface="Comic Sans MS" pitchFamily="66" charset="0"/>
              </a:rPr>
              <a:t>8 x 10= ____ </a:t>
            </a:r>
          </a:p>
          <a:p>
            <a:endParaRPr lang="es-MX" dirty="0"/>
          </a:p>
        </p:txBody>
      </p:sp>
      <p:pic>
        <p:nvPicPr>
          <p:cNvPr id="8" name="7 Imagen" descr="TabliLocasss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0"/>
            <a:ext cx="6874923" cy="6858000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7561793" y="1571612"/>
            <a:ext cx="497252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</a:t>
            </a:r>
            <a:endParaRPr lang="es-ES" sz="4800" b="1" cap="none" spc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 rot="382888">
            <a:off x="2473502" y="1501373"/>
            <a:ext cx="497252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</a:t>
            </a:r>
            <a:endParaRPr lang="es-ES" sz="4800" b="1" cap="none" spc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4775712" y="5929330"/>
            <a:ext cx="809837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16</a:t>
            </a:r>
            <a:endParaRPr lang="es-ES" sz="4800" b="1" cap="none" spc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2000232" y="3786190"/>
            <a:ext cx="809837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56</a:t>
            </a:r>
            <a:endParaRPr lang="es-ES" sz="4800" b="1" cap="none" spc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7072330" y="4955457"/>
            <a:ext cx="809837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40</a:t>
            </a:r>
            <a:endParaRPr lang="es-ES" sz="4800" b="1" cap="none" spc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2547717" y="4857760"/>
            <a:ext cx="809837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64</a:t>
            </a:r>
            <a:endParaRPr lang="es-ES" sz="4800" b="1" cap="none" spc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20 Rectángulo"/>
          <p:cNvSpPr/>
          <p:nvPr/>
        </p:nvSpPr>
        <p:spPr>
          <a:xfrm rot="21254417">
            <a:off x="6111852" y="5702736"/>
            <a:ext cx="809837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80</a:t>
            </a:r>
            <a:endParaRPr lang="es-ES" sz="4800" b="1" cap="none" spc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7643834" y="3929066"/>
            <a:ext cx="809837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48</a:t>
            </a:r>
            <a:endParaRPr lang="es-ES" sz="4800" b="1" cap="none" spc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22 Rectángulo"/>
          <p:cNvSpPr/>
          <p:nvPr/>
        </p:nvSpPr>
        <p:spPr>
          <a:xfrm rot="21110367">
            <a:off x="1912235" y="2473295"/>
            <a:ext cx="809837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24</a:t>
            </a:r>
            <a:endParaRPr lang="es-ES" sz="4800" b="1" cap="none" spc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3500430" y="5643578"/>
            <a:ext cx="809837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72</a:t>
            </a:r>
            <a:endParaRPr lang="es-ES" sz="4800" b="1" cap="none" spc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7786710" y="2786058"/>
            <a:ext cx="809837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32</a:t>
            </a:r>
            <a:endParaRPr lang="es-ES" sz="4800" b="1" cap="none" spc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84110" y="129581"/>
            <a:ext cx="3238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err="1" smtClean="0">
                <a:latin typeface="Comic Sans MS" pitchFamily="66" charset="0"/>
              </a:rPr>
              <a:t>TabliLoca</a:t>
            </a:r>
            <a:r>
              <a:rPr lang="es-MX" sz="3200" b="1" dirty="0" smtClean="0">
                <a:latin typeface="Comic Sans MS" pitchFamily="66" charset="0"/>
              </a:rPr>
              <a:t> del 8</a:t>
            </a:r>
            <a:endParaRPr lang="es-MX" sz="3200" b="1" dirty="0">
              <a:latin typeface="Comic Sans MS" pitchFamily="66" charset="0"/>
            </a:endParaRPr>
          </a:p>
        </p:txBody>
      </p:sp>
      <p:pic>
        <p:nvPicPr>
          <p:cNvPr id="27" name="26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2" y="928670"/>
            <a:ext cx="5143536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214546" y="214290"/>
            <a:ext cx="6059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i="1" dirty="0" smtClean="0"/>
              <a:t>Ejercicio para repasar la serie de la Tabla del 6</a:t>
            </a:r>
            <a:endParaRPr lang="es-MX" sz="2400" b="1" i="1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285720" y="2143116"/>
          <a:ext cx="3618890" cy="4064003"/>
        </p:xfrm>
        <a:graphic>
          <a:graphicData uri="http://schemas.openxmlformats.org/drawingml/2006/table">
            <a:tbl>
              <a:tblPr/>
              <a:tblGrid>
                <a:gridCol w="328990"/>
                <a:gridCol w="328990"/>
                <a:gridCol w="328990"/>
                <a:gridCol w="328990"/>
                <a:gridCol w="328990"/>
                <a:gridCol w="328990"/>
                <a:gridCol w="328990"/>
                <a:gridCol w="328990"/>
                <a:gridCol w="328990"/>
                <a:gridCol w="328990"/>
                <a:gridCol w="328990"/>
              </a:tblGrid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297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297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297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4500563" y="2143116"/>
          <a:ext cx="4305466" cy="4107540"/>
        </p:xfrm>
        <a:graphic>
          <a:graphicData uri="http://schemas.openxmlformats.org/drawingml/2006/table">
            <a:tbl>
              <a:tblPr/>
              <a:tblGrid>
                <a:gridCol w="391406"/>
                <a:gridCol w="391406"/>
                <a:gridCol w="391406"/>
                <a:gridCol w="391406"/>
                <a:gridCol w="391406"/>
                <a:gridCol w="391406"/>
                <a:gridCol w="391406"/>
                <a:gridCol w="391406"/>
                <a:gridCol w="391406"/>
                <a:gridCol w="391406"/>
                <a:gridCol w="391406"/>
              </a:tblGrid>
              <a:tr h="19962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62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62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62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62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62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62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62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62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62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62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62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62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62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62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62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62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62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62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62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2214546" y="214290"/>
            <a:ext cx="6737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/>
              <a:t>Ejercicio para repasar la serie de la Tabla del 6</a:t>
            </a:r>
          </a:p>
          <a:p>
            <a:r>
              <a:rPr lang="es-MX" sz="2400" b="1" i="1" dirty="0" smtClean="0"/>
              <a:t>Nombre del Alumno__________________________</a:t>
            </a:r>
            <a:endParaRPr lang="es-MX" sz="2400" b="1" i="1" dirty="0"/>
          </a:p>
        </p:txBody>
      </p:sp>
      <p:pic>
        <p:nvPicPr>
          <p:cNvPr id="7" name="6 Imagen" descr="TABLILOCAS GOBIERNO IMAG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06" y="71414"/>
            <a:ext cx="1857356" cy="1839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1305341"/>
            <a:ext cx="178591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Comic Sans MS" pitchFamily="66" charset="0"/>
              </a:rPr>
              <a:t>ROJO</a:t>
            </a:r>
          </a:p>
          <a:p>
            <a:r>
              <a:rPr lang="es-MX" dirty="0" smtClean="0">
                <a:latin typeface="Comic Sans MS" pitchFamily="66" charset="0"/>
              </a:rPr>
              <a:t>__ x 0 =  ____   </a:t>
            </a:r>
          </a:p>
          <a:p>
            <a:r>
              <a:rPr lang="es-MX" dirty="0" smtClean="0">
                <a:latin typeface="Comic Sans MS" pitchFamily="66" charset="0"/>
              </a:rPr>
              <a:t>__ x 1=   ____    </a:t>
            </a:r>
          </a:p>
          <a:p>
            <a:r>
              <a:rPr lang="es-MX" dirty="0" smtClean="0">
                <a:latin typeface="Comic Sans MS" pitchFamily="66" charset="0"/>
              </a:rPr>
              <a:t>__x 2=   ____</a:t>
            </a:r>
          </a:p>
          <a:p>
            <a:endParaRPr lang="es-MX" dirty="0" smtClean="0">
              <a:latin typeface="Comic Sans MS" pitchFamily="66" charset="0"/>
            </a:endParaRPr>
          </a:p>
          <a:p>
            <a:r>
              <a:rPr lang="es-MX" b="1" dirty="0" smtClean="0">
                <a:latin typeface="Comic Sans MS" pitchFamily="66" charset="0"/>
              </a:rPr>
              <a:t>AZUL  </a:t>
            </a:r>
          </a:p>
          <a:p>
            <a:r>
              <a:rPr lang="es-MX" dirty="0" smtClean="0">
                <a:latin typeface="Comic Sans MS" pitchFamily="66" charset="0"/>
              </a:rPr>
              <a:t>__x 3 =  ____  </a:t>
            </a:r>
          </a:p>
          <a:p>
            <a:r>
              <a:rPr lang="es-MX" dirty="0" smtClean="0">
                <a:latin typeface="Comic Sans MS" pitchFamily="66" charset="0"/>
              </a:rPr>
              <a:t>__ x 4=  ____   </a:t>
            </a:r>
          </a:p>
          <a:p>
            <a:r>
              <a:rPr lang="es-MX" dirty="0" smtClean="0">
                <a:latin typeface="Comic Sans MS" pitchFamily="66" charset="0"/>
              </a:rPr>
              <a:t>__ x 5=  ____</a:t>
            </a:r>
          </a:p>
          <a:p>
            <a:endParaRPr lang="es-MX" dirty="0" smtClean="0">
              <a:latin typeface="Comic Sans MS" pitchFamily="66" charset="0"/>
            </a:endParaRPr>
          </a:p>
          <a:p>
            <a:r>
              <a:rPr lang="es-MX" b="1" dirty="0" smtClean="0">
                <a:latin typeface="Comic Sans MS" pitchFamily="66" charset="0"/>
              </a:rPr>
              <a:t>VERDE</a:t>
            </a:r>
            <a:r>
              <a:rPr lang="es-MX" dirty="0" smtClean="0">
                <a:latin typeface="Comic Sans MS" pitchFamily="66" charset="0"/>
              </a:rPr>
              <a:t>   </a:t>
            </a:r>
          </a:p>
          <a:p>
            <a:r>
              <a:rPr lang="es-MX" dirty="0" smtClean="0">
                <a:latin typeface="Comic Sans MS" pitchFamily="66" charset="0"/>
              </a:rPr>
              <a:t>__ x 6 = ____  </a:t>
            </a:r>
          </a:p>
          <a:p>
            <a:r>
              <a:rPr lang="es-MX" dirty="0" smtClean="0">
                <a:latin typeface="Comic Sans MS" pitchFamily="66" charset="0"/>
              </a:rPr>
              <a:t>__ x 7=  ____    </a:t>
            </a:r>
          </a:p>
          <a:p>
            <a:r>
              <a:rPr lang="es-MX" dirty="0" smtClean="0">
                <a:latin typeface="Comic Sans MS" pitchFamily="66" charset="0"/>
              </a:rPr>
              <a:t>__ x 8=  ____</a:t>
            </a:r>
          </a:p>
          <a:p>
            <a:endParaRPr lang="es-MX" dirty="0" smtClean="0">
              <a:latin typeface="Comic Sans MS" pitchFamily="66" charset="0"/>
            </a:endParaRPr>
          </a:p>
          <a:p>
            <a:r>
              <a:rPr lang="es-MX" b="1" dirty="0" smtClean="0">
                <a:latin typeface="Comic Sans MS" pitchFamily="66" charset="0"/>
              </a:rPr>
              <a:t>ROSA  </a:t>
            </a:r>
            <a:r>
              <a:rPr lang="es-MX" dirty="0" smtClean="0">
                <a:latin typeface="Comic Sans MS" pitchFamily="66" charset="0"/>
              </a:rPr>
              <a:t> </a:t>
            </a:r>
          </a:p>
          <a:p>
            <a:r>
              <a:rPr lang="es-MX" dirty="0" smtClean="0">
                <a:latin typeface="Comic Sans MS" pitchFamily="66" charset="0"/>
              </a:rPr>
              <a:t>__ x 9=  ____    </a:t>
            </a:r>
          </a:p>
          <a:p>
            <a:r>
              <a:rPr lang="es-MX" dirty="0" smtClean="0">
                <a:latin typeface="Comic Sans MS" pitchFamily="66" charset="0"/>
              </a:rPr>
              <a:t>__ x 10= ____ </a:t>
            </a:r>
          </a:p>
          <a:p>
            <a:endParaRPr lang="es-MX" dirty="0"/>
          </a:p>
        </p:txBody>
      </p:sp>
      <p:pic>
        <p:nvPicPr>
          <p:cNvPr id="8" name="7 Imagen" descr="TabliLocasss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0"/>
            <a:ext cx="6874923" cy="6858000"/>
          </a:xfrm>
          <a:prstGeom prst="rect">
            <a:avLst/>
          </a:prstGeom>
        </p:spPr>
      </p:pic>
      <p:sp>
        <p:nvSpPr>
          <p:cNvPr id="26" name="25 CuadroTexto"/>
          <p:cNvSpPr txBox="1"/>
          <p:nvPr/>
        </p:nvSpPr>
        <p:spPr>
          <a:xfrm>
            <a:off x="-71470" y="-24"/>
            <a:ext cx="3504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err="1" smtClean="0">
                <a:latin typeface="Comic Sans MS" pitchFamily="66" charset="0"/>
              </a:rPr>
              <a:t>TabliLoca</a:t>
            </a:r>
            <a:r>
              <a:rPr lang="es-MX" sz="3200" b="1" dirty="0" smtClean="0">
                <a:latin typeface="Comic Sans MS" pitchFamily="66" charset="0"/>
              </a:rPr>
              <a:t> del __</a:t>
            </a:r>
            <a:endParaRPr lang="es-MX" sz="3200" b="1" dirty="0">
              <a:latin typeface="Comic Sans MS" pitchFamily="66" charset="0"/>
            </a:endParaRPr>
          </a:p>
        </p:txBody>
      </p:sp>
      <p:pic>
        <p:nvPicPr>
          <p:cNvPr id="7" name="6 Imagen" descr="TABLILOCAS GOBIER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2" y="928670"/>
            <a:ext cx="5143536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lean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642918"/>
            <a:ext cx="6072230" cy="557216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-32" y="-24"/>
            <a:ext cx="178595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Comic Sans MS" pitchFamily="66" charset="0"/>
              </a:rPr>
              <a:t>9 x 0 =  ____</a:t>
            </a:r>
            <a:r>
              <a:rPr lang="es-MX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NARANJA</a:t>
            </a:r>
            <a:r>
              <a:rPr lang="es-MX" sz="1200" dirty="0" smtClean="0">
                <a:latin typeface="Comic Sans MS" pitchFamily="66" charset="0"/>
              </a:rPr>
              <a:t>   </a:t>
            </a:r>
          </a:p>
          <a:p>
            <a:r>
              <a:rPr lang="es-MX" sz="1200" dirty="0" smtClean="0">
                <a:latin typeface="Comic Sans MS" pitchFamily="66" charset="0"/>
              </a:rPr>
              <a:t>9 x 1=   ____    </a:t>
            </a:r>
          </a:p>
          <a:p>
            <a:r>
              <a:rPr lang="es-MX" sz="1200" dirty="0" smtClean="0">
                <a:latin typeface="Comic Sans MS" pitchFamily="66" charset="0"/>
              </a:rPr>
              <a:t>9 x 2=  ____</a:t>
            </a:r>
          </a:p>
          <a:p>
            <a:r>
              <a:rPr lang="es-MX" sz="1200" dirty="0" smtClean="0">
                <a:latin typeface="Comic Sans MS" pitchFamily="66" charset="0"/>
              </a:rPr>
              <a:t>9 x 3 = ____  </a:t>
            </a:r>
          </a:p>
          <a:p>
            <a:r>
              <a:rPr lang="es-MX" sz="1200" dirty="0" smtClean="0">
                <a:latin typeface="Comic Sans MS" pitchFamily="66" charset="0"/>
              </a:rPr>
              <a:t>9 x 4=  ____   </a:t>
            </a:r>
          </a:p>
          <a:p>
            <a:r>
              <a:rPr lang="es-MX" sz="1200" dirty="0" smtClean="0">
                <a:latin typeface="Comic Sans MS" pitchFamily="66" charset="0"/>
              </a:rPr>
              <a:t>9 x 5=  ____ROSA</a:t>
            </a:r>
          </a:p>
          <a:p>
            <a:r>
              <a:rPr lang="es-MX" sz="1200" dirty="0" smtClean="0">
                <a:latin typeface="Comic Sans MS" pitchFamily="66" charset="0"/>
              </a:rPr>
              <a:t>9 x 6 = ____  </a:t>
            </a:r>
          </a:p>
          <a:p>
            <a:r>
              <a:rPr lang="es-MX" sz="1200" dirty="0" smtClean="0">
                <a:latin typeface="Comic Sans MS" pitchFamily="66" charset="0"/>
              </a:rPr>
              <a:t>9 x 7=  ____    </a:t>
            </a:r>
          </a:p>
          <a:p>
            <a:r>
              <a:rPr lang="es-MX" sz="1200" dirty="0" smtClean="0">
                <a:latin typeface="Comic Sans MS" pitchFamily="66" charset="0"/>
              </a:rPr>
              <a:t>9 x 8=  ____</a:t>
            </a:r>
          </a:p>
          <a:p>
            <a:r>
              <a:rPr lang="es-MX" sz="1200" dirty="0" smtClean="0">
                <a:latin typeface="Comic Sans MS" pitchFamily="66" charset="0"/>
              </a:rPr>
              <a:t>9 x 9=   ____VERDE    </a:t>
            </a:r>
          </a:p>
          <a:p>
            <a:r>
              <a:rPr lang="es-MX" sz="1200" dirty="0" smtClean="0">
                <a:latin typeface="Comic Sans MS" pitchFamily="66" charset="0"/>
              </a:rPr>
              <a:t>9 x 10= ____</a:t>
            </a:r>
          </a:p>
          <a:p>
            <a:r>
              <a:rPr lang="es-MX" sz="1200" dirty="0" smtClean="0">
                <a:latin typeface="Comic Sans MS" pitchFamily="66" charset="0"/>
              </a:rPr>
              <a:t>8 x 0 =  ____</a:t>
            </a:r>
            <a:r>
              <a:rPr lang="es-MX" sz="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NARANJA</a:t>
            </a:r>
            <a:r>
              <a:rPr lang="es-MX" sz="1200" dirty="0" smtClean="0">
                <a:latin typeface="Comic Sans MS" pitchFamily="66" charset="0"/>
              </a:rPr>
              <a:t>   </a:t>
            </a:r>
          </a:p>
          <a:p>
            <a:r>
              <a:rPr lang="es-MX" sz="1200" dirty="0" smtClean="0">
                <a:latin typeface="Comic Sans MS" pitchFamily="66" charset="0"/>
              </a:rPr>
              <a:t>8 x 1=   ____    </a:t>
            </a:r>
          </a:p>
          <a:p>
            <a:r>
              <a:rPr lang="es-MX" sz="1200" dirty="0" smtClean="0">
                <a:latin typeface="Comic Sans MS" pitchFamily="66" charset="0"/>
              </a:rPr>
              <a:t>8 x 2=  ____ROSA</a:t>
            </a:r>
          </a:p>
          <a:p>
            <a:r>
              <a:rPr lang="es-MX" sz="1200" dirty="0" smtClean="0">
                <a:latin typeface="Comic Sans MS" pitchFamily="66" charset="0"/>
              </a:rPr>
              <a:t>8 x 3 = ____CAFE  </a:t>
            </a:r>
          </a:p>
          <a:p>
            <a:r>
              <a:rPr lang="es-MX" sz="1200" dirty="0" smtClean="0">
                <a:latin typeface="Comic Sans MS" pitchFamily="66" charset="0"/>
              </a:rPr>
              <a:t>8 x 4=  ____ ROJO   </a:t>
            </a:r>
          </a:p>
          <a:p>
            <a:r>
              <a:rPr lang="es-MX" sz="1200" dirty="0" smtClean="0">
                <a:latin typeface="Comic Sans MS" pitchFamily="66" charset="0"/>
              </a:rPr>
              <a:t>8 x 5=  ____</a:t>
            </a:r>
          </a:p>
          <a:p>
            <a:r>
              <a:rPr lang="es-MX" sz="1200" dirty="0" smtClean="0">
                <a:latin typeface="Comic Sans MS" pitchFamily="66" charset="0"/>
              </a:rPr>
              <a:t>8 x 6 = ____AZUL  </a:t>
            </a:r>
          </a:p>
          <a:p>
            <a:r>
              <a:rPr lang="es-MX" sz="1200" dirty="0" smtClean="0">
                <a:latin typeface="Comic Sans MS" pitchFamily="66" charset="0"/>
              </a:rPr>
              <a:t>8 x 7=  ____VERDE    </a:t>
            </a:r>
          </a:p>
          <a:p>
            <a:r>
              <a:rPr lang="es-MX" sz="1200" dirty="0" smtClean="0">
                <a:latin typeface="Comic Sans MS" pitchFamily="66" charset="0"/>
              </a:rPr>
              <a:t>8 x 8=  ____</a:t>
            </a:r>
            <a:r>
              <a:rPr lang="es-MX" sz="1050" dirty="0" smtClean="0">
                <a:latin typeface="Comic Sans MS" pitchFamily="66" charset="0"/>
              </a:rPr>
              <a:t>MORADO</a:t>
            </a:r>
          </a:p>
          <a:p>
            <a:r>
              <a:rPr lang="es-MX" sz="1200" dirty="0" smtClean="0">
                <a:latin typeface="Comic Sans MS" pitchFamily="66" charset="0"/>
              </a:rPr>
              <a:t>8 x 9=   ____    </a:t>
            </a:r>
          </a:p>
          <a:p>
            <a:r>
              <a:rPr lang="es-MX" sz="1200" dirty="0" smtClean="0">
                <a:latin typeface="Comic Sans MS" pitchFamily="66" charset="0"/>
              </a:rPr>
              <a:t>8 x 10= ____</a:t>
            </a:r>
          </a:p>
          <a:p>
            <a:r>
              <a:rPr lang="es-MX" sz="1200" dirty="0" smtClean="0">
                <a:latin typeface="Comic Sans MS" pitchFamily="66" charset="0"/>
              </a:rPr>
              <a:t>7 x 0 =  ____</a:t>
            </a:r>
            <a:r>
              <a:rPr lang="es-MX" sz="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NARANJA</a:t>
            </a:r>
            <a:r>
              <a:rPr lang="es-MX" sz="1200" dirty="0" smtClean="0">
                <a:latin typeface="Comic Sans MS" pitchFamily="66" charset="0"/>
              </a:rPr>
              <a:t>   </a:t>
            </a:r>
          </a:p>
          <a:p>
            <a:r>
              <a:rPr lang="es-MX" sz="1200" dirty="0" smtClean="0">
                <a:latin typeface="Comic Sans MS" pitchFamily="66" charset="0"/>
              </a:rPr>
              <a:t>7 x 1=   ____    </a:t>
            </a:r>
          </a:p>
          <a:p>
            <a:r>
              <a:rPr lang="es-MX" sz="1200" dirty="0" smtClean="0">
                <a:latin typeface="Comic Sans MS" pitchFamily="66" charset="0"/>
              </a:rPr>
              <a:t>7 x 2=  ____</a:t>
            </a:r>
          </a:p>
          <a:p>
            <a:r>
              <a:rPr lang="es-MX" sz="1200" dirty="0" smtClean="0">
                <a:latin typeface="Comic Sans MS" pitchFamily="66" charset="0"/>
              </a:rPr>
              <a:t>7 x 3 = ____  </a:t>
            </a:r>
          </a:p>
          <a:p>
            <a:r>
              <a:rPr lang="es-MX" sz="1200" dirty="0" smtClean="0">
                <a:latin typeface="Comic Sans MS" pitchFamily="66" charset="0"/>
              </a:rPr>
              <a:t>7 x 4=  ____ ROSA  </a:t>
            </a:r>
          </a:p>
          <a:p>
            <a:r>
              <a:rPr lang="es-MX" sz="1200" dirty="0" smtClean="0">
                <a:latin typeface="Comic Sans MS" pitchFamily="66" charset="0"/>
              </a:rPr>
              <a:t>9 x 5=  ____</a:t>
            </a:r>
          </a:p>
          <a:p>
            <a:r>
              <a:rPr lang="es-MX" sz="1200" dirty="0" smtClean="0">
                <a:latin typeface="Comic Sans MS" pitchFamily="66" charset="0"/>
              </a:rPr>
              <a:t>7 x 6 = ____ ROJO  </a:t>
            </a:r>
          </a:p>
          <a:p>
            <a:r>
              <a:rPr lang="es-MX" sz="1200" dirty="0" smtClean="0">
                <a:latin typeface="Comic Sans MS" pitchFamily="66" charset="0"/>
              </a:rPr>
              <a:t>7 x 7=  ____    </a:t>
            </a:r>
          </a:p>
          <a:p>
            <a:r>
              <a:rPr lang="es-MX" sz="1200" dirty="0" smtClean="0">
                <a:latin typeface="Comic Sans MS" pitchFamily="66" charset="0"/>
              </a:rPr>
              <a:t>7 x 8=  ____VERDE</a:t>
            </a:r>
          </a:p>
          <a:p>
            <a:r>
              <a:rPr lang="es-MX" sz="1200" dirty="0" smtClean="0">
                <a:latin typeface="Comic Sans MS" pitchFamily="66" charset="0"/>
              </a:rPr>
              <a:t>7 x 9=   ____    </a:t>
            </a:r>
          </a:p>
          <a:p>
            <a:r>
              <a:rPr lang="es-MX" sz="1200" dirty="0" smtClean="0">
                <a:latin typeface="Comic Sans MS" pitchFamily="66" charset="0"/>
              </a:rPr>
              <a:t>7 x 10= ____</a:t>
            </a:r>
            <a:endParaRPr lang="es-MX" dirty="0"/>
          </a:p>
        </p:txBody>
      </p:sp>
      <p:sp>
        <p:nvSpPr>
          <p:cNvPr id="7" name="6 CuadroTexto"/>
          <p:cNvSpPr txBox="1"/>
          <p:nvPr/>
        </p:nvSpPr>
        <p:spPr>
          <a:xfrm>
            <a:off x="7429520" y="71414"/>
            <a:ext cx="192882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Comic Sans MS" pitchFamily="66" charset="0"/>
              </a:rPr>
              <a:t>6 x 0 =  ____</a:t>
            </a:r>
            <a:r>
              <a:rPr lang="es-MX" sz="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NARANJA</a:t>
            </a:r>
            <a:r>
              <a:rPr lang="es-MX" sz="1200" dirty="0" smtClean="0">
                <a:latin typeface="Comic Sans MS" pitchFamily="66" charset="0"/>
              </a:rPr>
              <a:t>   </a:t>
            </a:r>
          </a:p>
          <a:p>
            <a:r>
              <a:rPr lang="es-MX" sz="1200" dirty="0" smtClean="0">
                <a:latin typeface="Comic Sans MS" pitchFamily="66" charset="0"/>
              </a:rPr>
              <a:t>6 x 1=   ____    </a:t>
            </a:r>
          </a:p>
          <a:p>
            <a:r>
              <a:rPr lang="es-MX" sz="1200" dirty="0" smtClean="0">
                <a:latin typeface="Comic Sans MS" pitchFamily="66" charset="0"/>
              </a:rPr>
              <a:t>6 x 2=  ____VERDE</a:t>
            </a:r>
          </a:p>
          <a:p>
            <a:r>
              <a:rPr lang="es-MX" sz="1200" dirty="0" smtClean="0">
                <a:latin typeface="Comic Sans MS" pitchFamily="66" charset="0"/>
              </a:rPr>
              <a:t>6 x 3 = ____  </a:t>
            </a:r>
          </a:p>
          <a:p>
            <a:r>
              <a:rPr lang="es-MX" sz="1200" dirty="0" smtClean="0">
                <a:latin typeface="Comic Sans MS" pitchFamily="66" charset="0"/>
              </a:rPr>
              <a:t>6 x 4=  ____CAFE   </a:t>
            </a:r>
          </a:p>
          <a:p>
            <a:r>
              <a:rPr lang="es-MX" sz="1200" dirty="0" smtClean="0">
                <a:latin typeface="Comic Sans MS" pitchFamily="66" charset="0"/>
              </a:rPr>
              <a:t>6 x 5=  ____VERDE</a:t>
            </a:r>
          </a:p>
          <a:p>
            <a:r>
              <a:rPr lang="es-MX" sz="1200" dirty="0" smtClean="0">
                <a:latin typeface="Comic Sans MS" pitchFamily="66" charset="0"/>
              </a:rPr>
              <a:t>6 x 6 = ____  </a:t>
            </a:r>
          </a:p>
          <a:p>
            <a:r>
              <a:rPr lang="es-MX" sz="1200" dirty="0" smtClean="0">
                <a:latin typeface="Comic Sans MS" pitchFamily="66" charset="0"/>
              </a:rPr>
              <a:t>6 x 7=  ____ROJO    </a:t>
            </a:r>
          </a:p>
          <a:p>
            <a:r>
              <a:rPr lang="es-MX" sz="1200" dirty="0" smtClean="0">
                <a:latin typeface="Comic Sans MS" pitchFamily="66" charset="0"/>
              </a:rPr>
              <a:t>6 x 8=  ____AZUL</a:t>
            </a:r>
          </a:p>
          <a:p>
            <a:r>
              <a:rPr lang="es-MX" sz="1200" dirty="0" smtClean="0">
                <a:latin typeface="Comic Sans MS" pitchFamily="66" charset="0"/>
              </a:rPr>
              <a:t>6 x 9=   ____    </a:t>
            </a:r>
          </a:p>
          <a:p>
            <a:r>
              <a:rPr lang="es-MX" sz="1200" dirty="0" smtClean="0">
                <a:latin typeface="Comic Sans MS" pitchFamily="66" charset="0"/>
              </a:rPr>
              <a:t>6 x 10= ____</a:t>
            </a:r>
          </a:p>
          <a:p>
            <a:r>
              <a:rPr lang="es-MX" sz="1200" dirty="0" smtClean="0">
                <a:latin typeface="Comic Sans MS" pitchFamily="66" charset="0"/>
              </a:rPr>
              <a:t>5 x 0 =  ____</a:t>
            </a:r>
            <a:r>
              <a:rPr lang="es-MX" sz="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NARANJA</a:t>
            </a:r>
            <a:r>
              <a:rPr lang="es-MX" sz="1200" dirty="0" smtClean="0">
                <a:latin typeface="Comic Sans MS" pitchFamily="66" charset="0"/>
              </a:rPr>
              <a:t>   </a:t>
            </a:r>
          </a:p>
          <a:p>
            <a:r>
              <a:rPr lang="es-MX" sz="1200" dirty="0" smtClean="0">
                <a:latin typeface="Comic Sans MS" pitchFamily="66" charset="0"/>
              </a:rPr>
              <a:t>5 x 1=   ____    </a:t>
            </a:r>
          </a:p>
          <a:p>
            <a:r>
              <a:rPr lang="es-MX" sz="1200" dirty="0" smtClean="0">
                <a:latin typeface="Comic Sans MS" pitchFamily="66" charset="0"/>
              </a:rPr>
              <a:t>5 x 2=  ____</a:t>
            </a:r>
          </a:p>
          <a:p>
            <a:r>
              <a:rPr lang="es-MX" sz="1200" dirty="0" smtClean="0">
                <a:latin typeface="Comic Sans MS" pitchFamily="66" charset="0"/>
              </a:rPr>
              <a:t>5 x 3 = ____  </a:t>
            </a:r>
          </a:p>
          <a:p>
            <a:r>
              <a:rPr lang="es-MX" sz="1200" dirty="0" smtClean="0">
                <a:latin typeface="Comic Sans MS" pitchFamily="66" charset="0"/>
              </a:rPr>
              <a:t>5 x 4=  ____   </a:t>
            </a:r>
          </a:p>
          <a:p>
            <a:r>
              <a:rPr lang="es-MX" sz="1200" dirty="0" smtClean="0">
                <a:latin typeface="Comic Sans MS" pitchFamily="66" charset="0"/>
              </a:rPr>
              <a:t>5 x 5=  ____</a:t>
            </a:r>
            <a:r>
              <a:rPr lang="es-MX" sz="1100" dirty="0" smtClean="0">
                <a:latin typeface="Comic Sans MS" pitchFamily="66" charset="0"/>
              </a:rPr>
              <a:t>CELESTE</a:t>
            </a:r>
          </a:p>
          <a:p>
            <a:r>
              <a:rPr lang="es-MX" sz="1200" dirty="0" smtClean="0">
                <a:latin typeface="Comic Sans MS" pitchFamily="66" charset="0"/>
              </a:rPr>
              <a:t>5 x 6 = ____ VERDE </a:t>
            </a:r>
          </a:p>
          <a:p>
            <a:r>
              <a:rPr lang="es-MX" sz="1200" dirty="0" smtClean="0">
                <a:latin typeface="Comic Sans MS" pitchFamily="66" charset="0"/>
              </a:rPr>
              <a:t>5 x 7=  ____    </a:t>
            </a:r>
          </a:p>
          <a:p>
            <a:r>
              <a:rPr lang="es-MX" sz="1200" dirty="0" smtClean="0">
                <a:latin typeface="Comic Sans MS" pitchFamily="66" charset="0"/>
              </a:rPr>
              <a:t>5 x 8=  ____</a:t>
            </a:r>
          </a:p>
          <a:p>
            <a:r>
              <a:rPr lang="es-MX" sz="1200" dirty="0" smtClean="0">
                <a:latin typeface="Comic Sans MS" pitchFamily="66" charset="0"/>
              </a:rPr>
              <a:t>5 x 9=   ____ROSA    </a:t>
            </a:r>
          </a:p>
          <a:p>
            <a:r>
              <a:rPr lang="es-MX" sz="1200" dirty="0" smtClean="0">
                <a:latin typeface="Comic Sans MS" pitchFamily="66" charset="0"/>
              </a:rPr>
              <a:t>5 x 10= ____</a:t>
            </a:r>
            <a:r>
              <a:rPr lang="es-MX" sz="1000" dirty="0" smtClean="0">
                <a:latin typeface="Comic Sans MS" pitchFamily="66" charset="0"/>
              </a:rPr>
              <a:t>NARANJA</a:t>
            </a:r>
          </a:p>
          <a:p>
            <a:r>
              <a:rPr lang="es-MX" sz="1200" dirty="0" smtClean="0">
                <a:latin typeface="Comic Sans MS" pitchFamily="66" charset="0"/>
              </a:rPr>
              <a:t>4 x 0 =  ____</a:t>
            </a:r>
            <a:r>
              <a:rPr lang="es-MX" sz="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NARANJA</a:t>
            </a:r>
            <a:r>
              <a:rPr lang="es-MX" sz="1200" dirty="0" smtClean="0">
                <a:latin typeface="Comic Sans MS" pitchFamily="66" charset="0"/>
              </a:rPr>
              <a:t>   </a:t>
            </a:r>
          </a:p>
          <a:p>
            <a:r>
              <a:rPr lang="es-MX" sz="1200" dirty="0" smtClean="0">
                <a:latin typeface="Comic Sans MS" pitchFamily="66" charset="0"/>
              </a:rPr>
              <a:t>4 x 1=   ____    </a:t>
            </a:r>
          </a:p>
          <a:p>
            <a:r>
              <a:rPr lang="es-MX" sz="1200" dirty="0" smtClean="0">
                <a:latin typeface="Comic Sans MS" pitchFamily="66" charset="0"/>
              </a:rPr>
              <a:t>4 x 2=  ____</a:t>
            </a:r>
            <a:r>
              <a:rPr lang="es-MX" sz="1000" dirty="0" smtClean="0">
                <a:latin typeface="Comic Sans MS" pitchFamily="66" charset="0"/>
              </a:rPr>
              <a:t>AMARILLO</a:t>
            </a:r>
          </a:p>
          <a:p>
            <a:r>
              <a:rPr lang="es-MX" sz="1200" dirty="0" smtClean="0">
                <a:latin typeface="Comic Sans MS" pitchFamily="66" charset="0"/>
              </a:rPr>
              <a:t>4 x 3 = ____VERDE  </a:t>
            </a:r>
          </a:p>
          <a:p>
            <a:r>
              <a:rPr lang="es-MX" sz="1200" dirty="0" smtClean="0">
                <a:latin typeface="Comic Sans MS" pitchFamily="66" charset="0"/>
              </a:rPr>
              <a:t>4 x 4=  ____ ROSA  </a:t>
            </a:r>
          </a:p>
          <a:p>
            <a:r>
              <a:rPr lang="es-MX" sz="1200" dirty="0" smtClean="0">
                <a:latin typeface="Comic Sans MS" pitchFamily="66" charset="0"/>
              </a:rPr>
              <a:t>4 x 5=  ____</a:t>
            </a:r>
          </a:p>
          <a:p>
            <a:r>
              <a:rPr lang="es-MX" sz="1200" dirty="0" smtClean="0">
                <a:latin typeface="Comic Sans MS" pitchFamily="66" charset="0"/>
              </a:rPr>
              <a:t>4 x 6 = ____ CAFE </a:t>
            </a:r>
          </a:p>
          <a:p>
            <a:r>
              <a:rPr lang="es-MX" sz="1200" dirty="0" smtClean="0">
                <a:latin typeface="Comic Sans MS" pitchFamily="66" charset="0"/>
              </a:rPr>
              <a:t>4 x 7=  ____ ROSA    </a:t>
            </a:r>
          </a:p>
          <a:p>
            <a:r>
              <a:rPr lang="es-MX" sz="1200" dirty="0" smtClean="0">
                <a:latin typeface="Comic Sans MS" pitchFamily="66" charset="0"/>
              </a:rPr>
              <a:t>4 x 8=  ____ ROJO</a:t>
            </a:r>
          </a:p>
          <a:p>
            <a:r>
              <a:rPr lang="es-MX" sz="1200" dirty="0" smtClean="0">
                <a:latin typeface="Comic Sans MS" pitchFamily="66" charset="0"/>
              </a:rPr>
              <a:t>4 x 9=   ____    </a:t>
            </a:r>
          </a:p>
          <a:p>
            <a:r>
              <a:rPr lang="es-MX" sz="1200" dirty="0" smtClean="0">
                <a:latin typeface="Comic Sans MS" pitchFamily="66" charset="0"/>
              </a:rPr>
              <a:t>4 x 10= ____</a:t>
            </a:r>
            <a:endParaRPr lang="es-MX" dirty="0"/>
          </a:p>
        </p:txBody>
      </p:sp>
      <p:sp>
        <p:nvSpPr>
          <p:cNvPr id="8" name="7 Rectángulo"/>
          <p:cNvSpPr/>
          <p:nvPr/>
        </p:nvSpPr>
        <p:spPr>
          <a:xfrm>
            <a:off x="1500166" y="-24"/>
            <a:ext cx="6715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 smtClean="0">
                <a:latin typeface="Comic Sans MS" pitchFamily="66" charset="0"/>
              </a:rPr>
              <a:t>3 x 0 =  ____</a:t>
            </a:r>
            <a:r>
              <a:rPr lang="es-MX" sz="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NARANJA</a:t>
            </a:r>
            <a:r>
              <a:rPr lang="es-MX" sz="1200" dirty="0" smtClean="0">
                <a:latin typeface="Comic Sans MS" pitchFamily="66" charset="0"/>
              </a:rPr>
              <a:t> 3 x 1=   ____ 3 x 2=  ____ 3 x 3 = ____3 x 4=  ____VERDE</a:t>
            </a:r>
          </a:p>
          <a:p>
            <a:r>
              <a:rPr lang="es-MX" sz="1200" dirty="0" smtClean="0">
                <a:latin typeface="Comic Sans MS" pitchFamily="66" charset="0"/>
              </a:rPr>
              <a:t>3 x 5=  ____              3 x 6 =  ____ 3 x 7=   ____3 x 8=  ____CAFE </a:t>
            </a:r>
          </a:p>
          <a:p>
            <a:r>
              <a:rPr lang="es-MX" sz="1200" dirty="0" smtClean="0">
                <a:latin typeface="Comic Sans MS" pitchFamily="66" charset="0"/>
              </a:rPr>
              <a:t>3 x 9=   ____             3 x 10= ____VERDE</a:t>
            </a:r>
            <a:endParaRPr lang="es-MX" sz="1200" dirty="0"/>
          </a:p>
        </p:txBody>
      </p:sp>
      <p:sp>
        <p:nvSpPr>
          <p:cNvPr id="9" name="8 Rectángulo"/>
          <p:cNvSpPr/>
          <p:nvPr/>
        </p:nvSpPr>
        <p:spPr>
          <a:xfrm>
            <a:off x="785786" y="6215082"/>
            <a:ext cx="7858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 smtClean="0">
                <a:latin typeface="Comic Sans MS" pitchFamily="66" charset="0"/>
              </a:rPr>
              <a:t>2 x 0 =  ____</a:t>
            </a:r>
            <a:r>
              <a:rPr lang="es-MX" sz="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NARANJA</a:t>
            </a:r>
            <a:r>
              <a:rPr lang="es-MX" sz="1200" dirty="0" smtClean="0">
                <a:latin typeface="Comic Sans MS" pitchFamily="66" charset="0"/>
              </a:rPr>
              <a:t>            2 x 1=   ____ 2 x 2=  ____ 2 x 3 = ____  2 x 4=  ____AMARILLO</a:t>
            </a:r>
          </a:p>
          <a:p>
            <a:r>
              <a:rPr lang="es-MX" sz="1200" dirty="0" smtClean="0">
                <a:latin typeface="Comic Sans MS" pitchFamily="66" charset="0"/>
              </a:rPr>
              <a:t>2 x 5=  ____                         2 x 6 =  ____VERDE           2 x 7=   ____2 x 8=  ____ ROSA</a:t>
            </a:r>
          </a:p>
          <a:p>
            <a:r>
              <a:rPr lang="es-MX" sz="1200" dirty="0" smtClean="0">
                <a:latin typeface="Comic Sans MS" pitchFamily="66" charset="0"/>
              </a:rPr>
              <a:t>2 x 9=   ____                        2 x 10= ____</a:t>
            </a:r>
            <a:endParaRPr lang="es-MX" sz="12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2786050" y="407194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42</a:t>
            </a:r>
            <a:endParaRPr lang="es-MX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786446" y="392906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81</a:t>
            </a:r>
            <a:endParaRPr lang="es-MX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715008" y="328612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28</a:t>
            </a:r>
            <a:endParaRPr lang="es-MX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214678" y="4714884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12</a:t>
            </a:r>
            <a:endParaRPr lang="es-MX" sz="16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750184" y="4714884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12</a:t>
            </a:r>
            <a:endParaRPr lang="es-MX" sz="16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061452" y="2335405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25</a:t>
            </a:r>
            <a:endParaRPr lang="es-MX" sz="14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1714480" y="3335537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64</a:t>
            </a:r>
            <a:endParaRPr lang="es-MX" sz="14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2224260" y="447854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8</a:t>
            </a:r>
            <a:endParaRPr lang="es-MX" sz="14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2928926" y="542926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24</a:t>
            </a:r>
            <a:endParaRPr lang="es-MX" sz="14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4786314" y="557214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50</a:t>
            </a:r>
            <a:endParaRPr lang="es-MX" sz="14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86446" y="535782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48</a:t>
            </a:r>
            <a:endParaRPr lang="es-MX" sz="1400" dirty="0"/>
          </a:p>
        </p:txBody>
      </p:sp>
      <p:sp>
        <p:nvSpPr>
          <p:cNvPr id="21" name="20 CuadroTexto"/>
          <p:cNvSpPr txBox="1"/>
          <p:nvPr/>
        </p:nvSpPr>
        <p:spPr>
          <a:xfrm>
            <a:off x="6643702" y="392906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45</a:t>
            </a:r>
            <a:endParaRPr lang="es-MX" sz="1400" dirty="0"/>
          </a:p>
        </p:txBody>
      </p:sp>
      <p:sp>
        <p:nvSpPr>
          <p:cNvPr id="22" name="21 CuadroTexto"/>
          <p:cNvSpPr txBox="1"/>
          <p:nvPr/>
        </p:nvSpPr>
        <p:spPr>
          <a:xfrm>
            <a:off x="4433981" y="22859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0</a:t>
            </a:r>
            <a:endParaRPr lang="es-MX" dirty="0"/>
          </a:p>
        </p:txBody>
      </p:sp>
      <p:sp>
        <p:nvSpPr>
          <p:cNvPr id="23" name="22 CuadroTexto"/>
          <p:cNvSpPr txBox="1"/>
          <p:nvPr/>
        </p:nvSpPr>
        <p:spPr>
          <a:xfrm>
            <a:off x="6786578" y="2978347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30</a:t>
            </a:r>
            <a:endParaRPr lang="es-MX" sz="1400" dirty="0"/>
          </a:p>
        </p:txBody>
      </p:sp>
      <p:sp>
        <p:nvSpPr>
          <p:cNvPr id="24" name="23 CuadroTexto"/>
          <p:cNvSpPr txBox="1"/>
          <p:nvPr/>
        </p:nvSpPr>
        <p:spPr>
          <a:xfrm>
            <a:off x="6286512" y="178592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56</a:t>
            </a:r>
            <a:endParaRPr lang="es-MX" sz="1400" dirty="0"/>
          </a:p>
        </p:txBody>
      </p:sp>
      <p:sp>
        <p:nvSpPr>
          <p:cNvPr id="25" name="24 CuadroTexto"/>
          <p:cNvSpPr txBox="1"/>
          <p:nvPr/>
        </p:nvSpPr>
        <p:spPr>
          <a:xfrm rot="20365776">
            <a:off x="2560361" y="353225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16</a:t>
            </a:r>
            <a:endParaRPr lang="es-MX" sz="1600" dirty="0"/>
          </a:p>
        </p:txBody>
      </p:sp>
      <p:sp>
        <p:nvSpPr>
          <p:cNvPr id="26" name="25 CuadroTexto"/>
          <p:cNvSpPr txBox="1"/>
          <p:nvPr/>
        </p:nvSpPr>
        <p:spPr>
          <a:xfrm rot="20365776">
            <a:off x="3547376" y="3630135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16</a:t>
            </a:r>
            <a:endParaRPr lang="es-MX" sz="1600" dirty="0"/>
          </a:p>
        </p:txBody>
      </p:sp>
      <p:sp>
        <p:nvSpPr>
          <p:cNvPr id="27" name="26 CuadroTexto"/>
          <p:cNvSpPr txBox="1"/>
          <p:nvPr/>
        </p:nvSpPr>
        <p:spPr>
          <a:xfrm rot="20365776">
            <a:off x="5190450" y="370157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16</a:t>
            </a:r>
            <a:endParaRPr lang="es-MX" sz="1600" dirty="0"/>
          </a:p>
        </p:txBody>
      </p:sp>
      <p:sp>
        <p:nvSpPr>
          <p:cNvPr id="28" name="27 CuadroTexto"/>
          <p:cNvSpPr txBox="1"/>
          <p:nvPr/>
        </p:nvSpPr>
        <p:spPr>
          <a:xfrm rot="20365776">
            <a:off x="6190582" y="348725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16</a:t>
            </a:r>
            <a:endParaRPr lang="es-MX" sz="1600" dirty="0"/>
          </a:p>
        </p:txBody>
      </p:sp>
      <p:sp>
        <p:nvSpPr>
          <p:cNvPr id="29" name="28 CuadroTexto"/>
          <p:cNvSpPr txBox="1"/>
          <p:nvPr/>
        </p:nvSpPr>
        <p:spPr>
          <a:xfrm rot="20365776">
            <a:off x="5547641" y="4344514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16</a:t>
            </a:r>
            <a:endParaRPr lang="es-MX" sz="1600" dirty="0"/>
          </a:p>
        </p:txBody>
      </p:sp>
      <p:sp>
        <p:nvSpPr>
          <p:cNvPr id="30" name="29 CuadroTexto"/>
          <p:cNvSpPr txBox="1"/>
          <p:nvPr/>
        </p:nvSpPr>
        <p:spPr>
          <a:xfrm rot="20365776">
            <a:off x="5917947" y="4344515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16</a:t>
            </a:r>
            <a:endParaRPr lang="es-MX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5720" y="-24"/>
            <a:ext cx="178595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Comic Sans MS" pitchFamily="66" charset="0"/>
              </a:rPr>
              <a:t>9 x 0 =  ____  </a:t>
            </a:r>
          </a:p>
          <a:p>
            <a:r>
              <a:rPr lang="es-MX" sz="1200" dirty="0" smtClean="0">
                <a:latin typeface="Comic Sans MS" pitchFamily="66" charset="0"/>
              </a:rPr>
              <a:t>9 x 1=   ____    </a:t>
            </a:r>
          </a:p>
          <a:p>
            <a:r>
              <a:rPr lang="es-MX" sz="1200" dirty="0" smtClean="0">
                <a:latin typeface="Comic Sans MS" pitchFamily="66" charset="0"/>
              </a:rPr>
              <a:t>9 x 2=  ____</a:t>
            </a:r>
          </a:p>
          <a:p>
            <a:r>
              <a:rPr lang="es-MX" sz="1200" dirty="0" smtClean="0">
                <a:latin typeface="Comic Sans MS" pitchFamily="66" charset="0"/>
              </a:rPr>
              <a:t>9 x 3 = ____  </a:t>
            </a:r>
          </a:p>
          <a:p>
            <a:r>
              <a:rPr lang="es-MX" sz="1200" dirty="0" smtClean="0">
                <a:latin typeface="Comic Sans MS" pitchFamily="66" charset="0"/>
              </a:rPr>
              <a:t>9 x 4=  ____   </a:t>
            </a:r>
          </a:p>
          <a:p>
            <a:r>
              <a:rPr lang="es-MX" sz="1200" dirty="0" smtClean="0">
                <a:latin typeface="Comic Sans MS" pitchFamily="66" charset="0"/>
              </a:rPr>
              <a:t>9 x 5=  ____</a:t>
            </a:r>
          </a:p>
          <a:p>
            <a:r>
              <a:rPr lang="es-MX" sz="1200" dirty="0" smtClean="0">
                <a:latin typeface="Comic Sans MS" pitchFamily="66" charset="0"/>
              </a:rPr>
              <a:t>9 x 6 = ____  </a:t>
            </a:r>
          </a:p>
          <a:p>
            <a:r>
              <a:rPr lang="es-MX" sz="1200" dirty="0" smtClean="0">
                <a:latin typeface="Comic Sans MS" pitchFamily="66" charset="0"/>
              </a:rPr>
              <a:t>9 x 7=  ____    </a:t>
            </a:r>
          </a:p>
          <a:p>
            <a:r>
              <a:rPr lang="es-MX" sz="1200" dirty="0" smtClean="0">
                <a:latin typeface="Comic Sans MS" pitchFamily="66" charset="0"/>
              </a:rPr>
              <a:t>9 x 8=  ____</a:t>
            </a:r>
          </a:p>
          <a:p>
            <a:r>
              <a:rPr lang="es-MX" sz="1200" dirty="0" smtClean="0">
                <a:latin typeface="Comic Sans MS" pitchFamily="66" charset="0"/>
              </a:rPr>
              <a:t>9 x 9=   ____  </a:t>
            </a:r>
          </a:p>
          <a:p>
            <a:r>
              <a:rPr lang="es-MX" sz="1200" dirty="0" smtClean="0">
                <a:latin typeface="Comic Sans MS" pitchFamily="66" charset="0"/>
              </a:rPr>
              <a:t>9 x 10= ____</a:t>
            </a:r>
          </a:p>
          <a:p>
            <a:r>
              <a:rPr lang="es-MX" sz="1200" dirty="0" smtClean="0">
                <a:latin typeface="Comic Sans MS" pitchFamily="66" charset="0"/>
              </a:rPr>
              <a:t>8 x 0 =  ____   </a:t>
            </a:r>
          </a:p>
          <a:p>
            <a:r>
              <a:rPr lang="es-MX" sz="1200" dirty="0" smtClean="0">
                <a:latin typeface="Comic Sans MS" pitchFamily="66" charset="0"/>
              </a:rPr>
              <a:t>8 x 1=   ____    </a:t>
            </a:r>
          </a:p>
          <a:p>
            <a:r>
              <a:rPr lang="es-MX" sz="1200" dirty="0" smtClean="0">
                <a:latin typeface="Comic Sans MS" pitchFamily="66" charset="0"/>
              </a:rPr>
              <a:t>8 x 2=  ____</a:t>
            </a:r>
          </a:p>
          <a:p>
            <a:r>
              <a:rPr lang="es-MX" sz="1200" dirty="0" smtClean="0">
                <a:latin typeface="Comic Sans MS" pitchFamily="66" charset="0"/>
              </a:rPr>
              <a:t>8 x 3 = ____  </a:t>
            </a:r>
          </a:p>
          <a:p>
            <a:r>
              <a:rPr lang="es-MX" sz="1200" dirty="0" smtClean="0">
                <a:latin typeface="Comic Sans MS" pitchFamily="66" charset="0"/>
              </a:rPr>
              <a:t>8 x 4=  ____   </a:t>
            </a:r>
          </a:p>
          <a:p>
            <a:r>
              <a:rPr lang="es-MX" sz="1200" dirty="0" smtClean="0">
                <a:latin typeface="Comic Sans MS" pitchFamily="66" charset="0"/>
              </a:rPr>
              <a:t>8 x 5=  ____</a:t>
            </a:r>
          </a:p>
          <a:p>
            <a:r>
              <a:rPr lang="es-MX" sz="1200" dirty="0" smtClean="0">
                <a:latin typeface="Comic Sans MS" pitchFamily="66" charset="0"/>
              </a:rPr>
              <a:t>8 x 6 = ____  </a:t>
            </a:r>
          </a:p>
          <a:p>
            <a:r>
              <a:rPr lang="es-MX" sz="1200" dirty="0" smtClean="0">
                <a:latin typeface="Comic Sans MS" pitchFamily="66" charset="0"/>
              </a:rPr>
              <a:t>8 x 7=  ____    </a:t>
            </a:r>
          </a:p>
          <a:p>
            <a:r>
              <a:rPr lang="es-MX" sz="1200" dirty="0" smtClean="0">
                <a:latin typeface="Comic Sans MS" pitchFamily="66" charset="0"/>
              </a:rPr>
              <a:t>8 x 8=  ____</a:t>
            </a:r>
            <a:endParaRPr lang="es-MX" sz="1050" dirty="0" smtClean="0">
              <a:latin typeface="Comic Sans MS" pitchFamily="66" charset="0"/>
            </a:endParaRPr>
          </a:p>
          <a:p>
            <a:r>
              <a:rPr lang="es-MX" sz="1200" dirty="0" smtClean="0">
                <a:latin typeface="Comic Sans MS" pitchFamily="66" charset="0"/>
              </a:rPr>
              <a:t>8 x 9=   ____    </a:t>
            </a:r>
          </a:p>
          <a:p>
            <a:r>
              <a:rPr lang="es-MX" sz="1200" dirty="0" smtClean="0">
                <a:latin typeface="Comic Sans MS" pitchFamily="66" charset="0"/>
              </a:rPr>
              <a:t>8 x 10= ____</a:t>
            </a:r>
          </a:p>
          <a:p>
            <a:r>
              <a:rPr lang="es-MX" sz="1200" dirty="0" smtClean="0">
                <a:latin typeface="Comic Sans MS" pitchFamily="66" charset="0"/>
              </a:rPr>
              <a:t>7 x 0 =  ____   </a:t>
            </a:r>
          </a:p>
          <a:p>
            <a:r>
              <a:rPr lang="es-MX" sz="1200" dirty="0" smtClean="0">
                <a:latin typeface="Comic Sans MS" pitchFamily="66" charset="0"/>
              </a:rPr>
              <a:t>7 x 1=   ____    </a:t>
            </a:r>
          </a:p>
          <a:p>
            <a:r>
              <a:rPr lang="es-MX" sz="1200" dirty="0" smtClean="0">
                <a:latin typeface="Comic Sans MS" pitchFamily="66" charset="0"/>
              </a:rPr>
              <a:t>7 x 2=  ____</a:t>
            </a:r>
          </a:p>
          <a:p>
            <a:r>
              <a:rPr lang="es-MX" sz="1200" dirty="0" smtClean="0">
                <a:latin typeface="Comic Sans MS" pitchFamily="66" charset="0"/>
              </a:rPr>
              <a:t>7 x 3 = ____  </a:t>
            </a:r>
          </a:p>
          <a:p>
            <a:r>
              <a:rPr lang="es-MX" sz="1200" dirty="0" smtClean="0">
                <a:latin typeface="Comic Sans MS" pitchFamily="66" charset="0"/>
              </a:rPr>
              <a:t>7 x 4=  ____   </a:t>
            </a:r>
          </a:p>
          <a:p>
            <a:r>
              <a:rPr lang="es-MX" sz="1200" dirty="0" smtClean="0">
                <a:latin typeface="Comic Sans MS" pitchFamily="66" charset="0"/>
              </a:rPr>
              <a:t>9 x 5=  ____</a:t>
            </a:r>
          </a:p>
          <a:p>
            <a:r>
              <a:rPr lang="es-MX" sz="1200" dirty="0" smtClean="0">
                <a:latin typeface="Comic Sans MS" pitchFamily="66" charset="0"/>
              </a:rPr>
              <a:t>7 x 6 = ____  </a:t>
            </a:r>
          </a:p>
          <a:p>
            <a:r>
              <a:rPr lang="es-MX" sz="1200" dirty="0" smtClean="0">
                <a:latin typeface="Comic Sans MS" pitchFamily="66" charset="0"/>
              </a:rPr>
              <a:t>7 x 7=  ____    </a:t>
            </a:r>
          </a:p>
          <a:p>
            <a:r>
              <a:rPr lang="es-MX" sz="1200" dirty="0" smtClean="0">
                <a:latin typeface="Comic Sans MS" pitchFamily="66" charset="0"/>
              </a:rPr>
              <a:t>7 x 8=  ____</a:t>
            </a:r>
          </a:p>
          <a:p>
            <a:r>
              <a:rPr lang="es-MX" sz="1200" dirty="0" smtClean="0">
                <a:latin typeface="Comic Sans MS" pitchFamily="66" charset="0"/>
              </a:rPr>
              <a:t>7 x 9=   ____    </a:t>
            </a:r>
          </a:p>
          <a:p>
            <a:r>
              <a:rPr lang="es-MX" sz="1200" dirty="0" smtClean="0">
                <a:latin typeface="Comic Sans MS" pitchFamily="66" charset="0"/>
              </a:rPr>
              <a:t>7 x 10= ____</a:t>
            </a:r>
            <a:endParaRPr lang="es-MX" dirty="0"/>
          </a:p>
        </p:txBody>
      </p:sp>
      <p:sp>
        <p:nvSpPr>
          <p:cNvPr id="3" name="2 CuadroTexto"/>
          <p:cNvSpPr txBox="1"/>
          <p:nvPr/>
        </p:nvSpPr>
        <p:spPr>
          <a:xfrm>
            <a:off x="7500958" y="0"/>
            <a:ext cx="142876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Comic Sans MS" pitchFamily="66" charset="0"/>
              </a:rPr>
              <a:t>6 x 0 =  ____</a:t>
            </a:r>
            <a:r>
              <a:rPr lang="es-MX" sz="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MX" sz="1200" dirty="0" smtClean="0">
                <a:latin typeface="Comic Sans MS" pitchFamily="66" charset="0"/>
              </a:rPr>
              <a:t>  </a:t>
            </a:r>
          </a:p>
          <a:p>
            <a:r>
              <a:rPr lang="es-MX" sz="1200" dirty="0" smtClean="0">
                <a:latin typeface="Comic Sans MS" pitchFamily="66" charset="0"/>
              </a:rPr>
              <a:t>6 x 1=   ____    </a:t>
            </a:r>
          </a:p>
          <a:p>
            <a:r>
              <a:rPr lang="es-MX" sz="1200" dirty="0" smtClean="0">
                <a:latin typeface="Comic Sans MS" pitchFamily="66" charset="0"/>
              </a:rPr>
              <a:t>6 x 2=  ____</a:t>
            </a:r>
          </a:p>
          <a:p>
            <a:r>
              <a:rPr lang="es-MX" sz="1200" dirty="0" smtClean="0">
                <a:latin typeface="Comic Sans MS" pitchFamily="66" charset="0"/>
              </a:rPr>
              <a:t>6 x 3 = ____  </a:t>
            </a:r>
          </a:p>
          <a:p>
            <a:r>
              <a:rPr lang="es-MX" sz="1200" dirty="0" smtClean="0">
                <a:latin typeface="Comic Sans MS" pitchFamily="66" charset="0"/>
              </a:rPr>
              <a:t>6 x 4=  ____   </a:t>
            </a:r>
          </a:p>
          <a:p>
            <a:r>
              <a:rPr lang="es-MX" sz="1200" dirty="0" smtClean="0">
                <a:latin typeface="Comic Sans MS" pitchFamily="66" charset="0"/>
              </a:rPr>
              <a:t>6 x 5=  ____</a:t>
            </a:r>
          </a:p>
          <a:p>
            <a:r>
              <a:rPr lang="es-MX" sz="1200" dirty="0" smtClean="0">
                <a:latin typeface="Comic Sans MS" pitchFamily="66" charset="0"/>
              </a:rPr>
              <a:t>6 x 6 = ____  </a:t>
            </a:r>
          </a:p>
          <a:p>
            <a:r>
              <a:rPr lang="es-MX" sz="1200" dirty="0" smtClean="0">
                <a:latin typeface="Comic Sans MS" pitchFamily="66" charset="0"/>
              </a:rPr>
              <a:t>6 x 7=  ____    </a:t>
            </a:r>
          </a:p>
          <a:p>
            <a:r>
              <a:rPr lang="es-MX" sz="1200" dirty="0" smtClean="0">
                <a:latin typeface="Comic Sans MS" pitchFamily="66" charset="0"/>
              </a:rPr>
              <a:t>6 x 8=  ____</a:t>
            </a:r>
          </a:p>
          <a:p>
            <a:r>
              <a:rPr lang="es-MX" sz="1200" dirty="0" smtClean="0">
                <a:latin typeface="Comic Sans MS" pitchFamily="66" charset="0"/>
              </a:rPr>
              <a:t>6 x 9=   ____    </a:t>
            </a:r>
          </a:p>
          <a:p>
            <a:r>
              <a:rPr lang="es-MX" sz="1200" dirty="0" smtClean="0">
                <a:latin typeface="Comic Sans MS" pitchFamily="66" charset="0"/>
              </a:rPr>
              <a:t>6 x 10= ____</a:t>
            </a:r>
          </a:p>
          <a:p>
            <a:r>
              <a:rPr lang="es-MX" sz="1200" dirty="0" smtClean="0">
                <a:latin typeface="Comic Sans MS" pitchFamily="66" charset="0"/>
              </a:rPr>
              <a:t>5 x 0 =  ____</a:t>
            </a:r>
            <a:r>
              <a:rPr lang="es-MX" sz="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MX" sz="1200" dirty="0" smtClean="0">
                <a:latin typeface="Comic Sans MS" pitchFamily="66" charset="0"/>
              </a:rPr>
              <a:t>  </a:t>
            </a:r>
          </a:p>
          <a:p>
            <a:r>
              <a:rPr lang="es-MX" sz="1200" dirty="0" smtClean="0">
                <a:latin typeface="Comic Sans MS" pitchFamily="66" charset="0"/>
              </a:rPr>
              <a:t>5 x 1=   ____    </a:t>
            </a:r>
          </a:p>
          <a:p>
            <a:r>
              <a:rPr lang="es-MX" sz="1200" dirty="0" smtClean="0">
                <a:latin typeface="Comic Sans MS" pitchFamily="66" charset="0"/>
              </a:rPr>
              <a:t>5 x 2=  ____</a:t>
            </a:r>
          </a:p>
          <a:p>
            <a:r>
              <a:rPr lang="es-MX" sz="1200" dirty="0" smtClean="0">
                <a:latin typeface="Comic Sans MS" pitchFamily="66" charset="0"/>
              </a:rPr>
              <a:t>5 x 3 = ____  </a:t>
            </a:r>
          </a:p>
          <a:p>
            <a:r>
              <a:rPr lang="es-MX" sz="1200" dirty="0" smtClean="0">
                <a:latin typeface="Comic Sans MS" pitchFamily="66" charset="0"/>
              </a:rPr>
              <a:t>5 x 4=  ____   </a:t>
            </a:r>
          </a:p>
          <a:p>
            <a:r>
              <a:rPr lang="es-MX" sz="1200" dirty="0" smtClean="0">
                <a:latin typeface="Comic Sans MS" pitchFamily="66" charset="0"/>
              </a:rPr>
              <a:t>5 x 5=  ____</a:t>
            </a:r>
            <a:endParaRPr lang="es-MX" sz="1100" dirty="0" smtClean="0">
              <a:latin typeface="Comic Sans MS" pitchFamily="66" charset="0"/>
            </a:endParaRPr>
          </a:p>
          <a:p>
            <a:r>
              <a:rPr lang="es-MX" sz="1200" dirty="0" smtClean="0">
                <a:latin typeface="Comic Sans MS" pitchFamily="66" charset="0"/>
              </a:rPr>
              <a:t>5 x 6 = ____</a:t>
            </a:r>
          </a:p>
          <a:p>
            <a:r>
              <a:rPr lang="es-MX" sz="1200" dirty="0" smtClean="0">
                <a:latin typeface="Comic Sans MS" pitchFamily="66" charset="0"/>
              </a:rPr>
              <a:t>5 x 7=  ____    </a:t>
            </a:r>
          </a:p>
          <a:p>
            <a:r>
              <a:rPr lang="es-MX" sz="1200" dirty="0" smtClean="0">
                <a:latin typeface="Comic Sans MS" pitchFamily="66" charset="0"/>
              </a:rPr>
              <a:t>5 x 8=  ____</a:t>
            </a:r>
          </a:p>
          <a:p>
            <a:r>
              <a:rPr lang="es-MX" sz="1200" dirty="0" smtClean="0">
                <a:latin typeface="Comic Sans MS" pitchFamily="66" charset="0"/>
              </a:rPr>
              <a:t>5 x 9=   ____   </a:t>
            </a:r>
          </a:p>
          <a:p>
            <a:r>
              <a:rPr lang="es-MX" sz="1200" dirty="0" smtClean="0">
                <a:latin typeface="Comic Sans MS" pitchFamily="66" charset="0"/>
              </a:rPr>
              <a:t>5 x 10= ____</a:t>
            </a:r>
            <a:endParaRPr lang="es-MX" sz="1000" dirty="0" smtClean="0">
              <a:latin typeface="Comic Sans MS" pitchFamily="66" charset="0"/>
            </a:endParaRPr>
          </a:p>
          <a:p>
            <a:r>
              <a:rPr lang="es-MX" sz="1200" dirty="0" smtClean="0">
                <a:latin typeface="Comic Sans MS" pitchFamily="66" charset="0"/>
              </a:rPr>
              <a:t>4 x 0 =  ____</a:t>
            </a:r>
            <a:r>
              <a:rPr lang="es-MX" sz="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MX" sz="1200" dirty="0" smtClean="0">
                <a:latin typeface="Comic Sans MS" pitchFamily="66" charset="0"/>
              </a:rPr>
              <a:t>  </a:t>
            </a:r>
          </a:p>
          <a:p>
            <a:r>
              <a:rPr lang="es-MX" sz="1200" dirty="0" smtClean="0">
                <a:latin typeface="Comic Sans MS" pitchFamily="66" charset="0"/>
              </a:rPr>
              <a:t>4 x 1=   ____    </a:t>
            </a:r>
          </a:p>
          <a:p>
            <a:r>
              <a:rPr lang="es-MX" sz="1200" dirty="0" smtClean="0">
                <a:latin typeface="Comic Sans MS" pitchFamily="66" charset="0"/>
              </a:rPr>
              <a:t>4 x 2=  ____</a:t>
            </a:r>
            <a:endParaRPr lang="es-MX" sz="1000" dirty="0" smtClean="0">
              <a:latin typeface="Comic Sans MS" pitchFamily="66" charset="0"/>
            </a:endParaRPr>
          </a:p>
          <a:p>
            <a:r>
              <a:rPr lang="es-MX" sz="1200" dirty="0" smtClean="0">
                <a:latin typeface="Comic Sans MS" pitchFamily="66" charset="0"/>
              </a:rPr>
              <a:t>4 x 3 = ____</a:t>
            </a:r>
          </a:p>
          <a:p>
            <a:r>
              <a:rPr lang="es-MX" sz="1200" dirty="0" smtClean="0">
                <a:latin typeface="Comic Sans MS" pitchFamily="66" charset="0"/>
              </a:rPr>
              <a:t>4 x 4=  ____</a:t>
            </a:r>
          </a:p>
          <a:p>
            <a:r>
              <a:rPr lang="es-MX" sz="1200" dirty="0" smtClean="0">
                <a:latin typeface="Comic Sans MS" pitchFamily="66" charset="0"/>
              </a:rPr>
              <a:t>4 x 5=  ____</a:t>
            </a:r>
          </a:p>
          <a:p>
            <a:r>
              <a:rPr lang="es-MX" sz="1200" dirty="0" smtClean="0">
                <a:latin typeface="Comic Sans MS" pitchFamily="66" charset="0"/>
              </a:rPr>
              <a:t>4 x 6 = ____</a:t>
            </a:r>
          </a:p>
          <a:p>
            <a:r>
              <a:rPr lang="es-MX" sz="1200" dirty="0" smtClean="0">
                <a:latin typeface="Comic Sans MS" pitchFamily="66" charset="0"/>
              </a:rPr>
              <a:t>4 x 7=  ____</a:t>
            </a:r>
          </a:p>
          <a:p>
            <a:r>
              <a:rPr lang="es-MX" sz="1200" dirty="0" smtClean="0">
                <a:latin typeface="Comic Sans MS" pitchFamily="66" charset="0"/>
              </a:rPr>
              <a:t>4 x 8=  ____</a:t>
            </a:r>
          </a:p>
          <a:p>
            <a:r>
              <a:rPr lang="es-MX" sz="1200" dirty="0" smtClean="0">
                <a:latin typeface="Comic Sans MS" pitchFamily="66" charset="0"/>
              </a:rPr>
              <a:t>4 x 9=   ____    </a:t>
            </a:r>
          </a:p>
          <a:p>
            <a:r>
              <a:rPr lang="es-MX" sz="1200" dirty="0" smtClean="0">
                <a:latin typeface="Comic Sans MS" pitchFamily="66" charset="0"/>
              </a:rPr>
              <a:t>4 x 10= ____</a:t>
            </a:r>
            <a:endParaRPr lang="es-MX" dirty="0"/>
          </a:p>
        </p:txBody>
      </p:sp>
      <p:sp>
        <p:nvSpPr>
          <p:cNvPr id="4" name="3 Rectángulo"/>
          <p:cNvSpPr/>
          <p:nvPr/>
        </p:nvSpPr>
        <p:spPr>
          <a:xfrm>
            <a:off x="4714876" y="1071546"/>
            <a:ext cx="192882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 smtClean="0">
                <a:latin typeface="Comic Sans MS" pitchFamily="66" charset="0"/>
              </a:rPr>
              <a:t>3 x 0 =  ____</a:t>
            </a:r>
          </a:p>
          <a:p>
            <a:r>
              <a:rPr lang="es-MX" sz="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MX" sz="1200" dirty="0" smtClean="0">
                <a:latin typeface="Comic Sans MS" pitchFamily="66" charset="0"/>
              </a:rPr>
              <a:t>3 x 1=   ____ </a:t>
            </a:r>
          </a:p>
          <a:p>
            <a:r>
              <a:rPr lang="es-MX" sz="1200" dirty="0" smtClean="0">
                <a:latin typeface="Comic Sans MS" pitchFamily="66" charset="0"/>
              </a:rPr>
              <a:t>3 x 2=  ____ </a:t>
            </a:r>
          </a:p>
          <a:p>
            <a:r>
              <a:rPr lang="es-MX" sz="1200" dirty="0" smtClean="0">
                <a:latin typeface="Comic Sans MS" pitchFamily="66" charset="0"/>
              </a:rPr>
              <a:t>3 x 3 = ____</a:t>
            </a:r>
          </a:p>
          <a:p>
            <a:r>
              <a:rPr lang="es-MX" sz="1200" dirty="0" smtClean="0">
                <a:latin typeface="Comic Sans MS" pitchFamily="66" charset="0"/>
              </a:rPr>
              <a:t>3 x 4=  ____</a:t>
            </a:r>
          </a:p>
          <a:p>
            <a:r>
              <a:rPr lang="es-MX" sz="1200" dirty="0" smtClean="0">
                <a:latin typeface="Comic Sans MS" pitchFamily="66" charset="0"/>
              </a:rPr>
              <a:t>3 x 5=  ____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3 x 6 =  ____ </a:t>
            </a:r>
          </a:p>
          <a:p>
            <a:r>
              <a:rPr lang="es-MX" sz="1200" dirty="0" smtClean="0">
                <a:latin typeface="Comic Sans MS" pitchFamily="66" charset="0"/>
              </a:rPr>
              <a:t>3 x 7=   ____</a:t>
            </a:r>
          </a:p>
          <a:p>
            <a:r>
              <a:rPr lang="es-MX" sz="1200" dirty="0" smtClean="0">
                <a:latin typeface="Comic Sans MS" pitchFamily="66" charset="0"/>
              </a:rPr>
              <a:t>3 x 8=  ____ </a:t>
            </a:r>
          </a:p>
          <a:p>
            <a:r>
              <a:rPr lang="es-MX" sz="1200" dirty="0" smtClean="0">
                <a:latin typeface="Comic Sans MS" pitchFamily="66" charset="0"/>
              </a:rPr>
              <a:t>3 x 9=   ____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3 x 10= ____</a:t>
            </a:r>
            <a:endParaRPr lang="es-MX" sz="1200" dirty="0"/>
          </a:p>
        </p:txBody>
      </p:sp>
      <p:sp>
        <p:nvSpPr>
          <p:cNvPr id="5" name="4 Rectángulo"/>
          <p:cNvSpPr/>
          <p:nvPr/>
        </p:nvSpPr>
        <p:spPr>
          <a:xfrm>
            <a:off x="2143108" y="1142984"/>
            <a:ext cx="18573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 smtClean="0">
                <a:latin typeface="Comic Sans MS" pitchFamily="66" charset="0"/>
              </a:rPr>
              <a:t>2 x 0 =  ____</a:t>
            </a:r>
          </a:p>
          <a:p>
            <a:r>
              <a:rPr lang="es-MX" sz="1200" dirty="0" smtClean="0">
                <a:latin typeface="Comic Sans MS" pitchFamily="66" charset="0"/>
              </a:rPr>
              <a:t>2 x 1=   ____ </a:t>
            </a:r>
          </a:p>
          <a:p>
            <a:r>
              <a:rPr lang="es-MX" sz="1200" dirty="0" smtClean="0">
                <a:latin typeface="Comic Sans MS" pitchFamily="66" charset="0"/>
              </a:rPr>
              <a:t>2 x 2=  ____</a:t>
            </a:r>
          </a:p>
          <a:p>
            <a:r>
              <a:rPr lang="es-MX" sz="1200" dirty="0" smtClean="0">
                <a:latin typeface="Comic Sans MS" pitchFamily="66" charset="0"/>
              </a:rPr>
              <a:t>2 x 3 = ____  </a:t>
            </a:r>
          </a:p>
          <a:p>
            <a:r>
              <a:rPr lang="es-MX" sz="1200" dirty="0" smtClean="0">
                <a:latin typeface="Comic Sans MS" pitchFamily="66" charset="0"/>
              </a:rPr>
              <a:t>2 x 4=  ____</a:t>
            </a:r>
          </a:p>
          <a:p>
            <a:r>
              <a:rPr lang="es-MX" sz="1200" dirty="0" smtClean="0">
                <a:latin typeface="Comic Sans MS" pitchFamily="66" charset="0"/>
              </a:rPr>
              <a:t>2 x 5=  ____           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2 x 6 =  ____          </a:t>
            </a:r>
          </a:p>
          <a:p>
            <a:r>
              <a:rPr lang="es-MX" sz="1200" dirty="0" smtClean="0">
                <a:latin typeface="Comic Sans MS" pitchFamily="66" charset="0"/>
              </a:rPr>
              <a:t>2 x 7=   ____</a:t>
            </a:r>
          </a:p>
          <a:p>
            <a:r>
              <a:rPr lang="es-MX" sz="1200" dirty="0" smtClean="0">
                <a:latin typeface="Comic Sans MS" pitchFamily="66" charset="0"/>
              </a:rPr>
              <a:t>2 x 8=  ____ </a:t>
            </a:r>
          </a:p>
          <a:p>
            <a:r>
              <a:rPr lang="es-MX" sz="1200" dirty="0" smtClean="0">
                <a:latin typeface="Comic Sans MS" pitchFamily="66" charset="0"/>
              </a:rPr>
              <a:t>2 x 9=   ____          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2 x 10= ____</a:t>
            </a:r>
            <a:endParaRPr lang="es-MX" sz="1200" dirty="0"/>
          </a:p>
        </p:txBody>
      </p:sp>
      <p:sp>
        <p:nvSpPr>
          <p:cNvPr id="6" name="5 CuadroTexto"/>
          <p:cNvSpPr txBox="1"/>
          <p:nvPr/>
        </p:nvSpPr>
        <p:spPr>
          <a:xfrm>
            <a:off x="1514425" y="0"/>
            <a:ext cx="6104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i="1" dirty="0" smtClean="0"/>
              <a:t>Ejercicio para repasar las Tablas de Multiplicar</a:t>
            </a:r>
            <a:endParaRPr lang="es-MX" sz="2400" b="1" i="1" dirty="0"/>
          </a:p>
        </p:txBody>
      </p:sp>
      <p:pic>
        <p:nvPicPr>
          <p:cNvPr id="8" name="7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50332" y="3214686"/>
            <a:ext cx="3500462" cy="3403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2000232" y="0"/>
            <a:ext cx="5157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i="1" dirty="0" smtClean="0"/>
              <a:t>Ejercicio:  Encuentra el número perdido</a:t>
            </a:r>
            <a:endParaRPr lang="es-MX" sz="2400" b="1" i="1" dirty="0"/>
          </a:p>
        </p:txBody>
      </p:sp>
      <p:graphicFrame>
        <p:nvGraphicFramePr>
          <p:cNvPr id="12" name="11 Tabla"/>
          <p:cNvGraphicFramePr>
            <a:graphicFrameLocks noGrp="1"/>
          </p:cNvGraphicFramePr>
          <p:nvPr/>
        </p:nvGraphicFramePr>
        <p:xfrm>
          <a:off x="2071670" y="597050"/>
          <a:ext cx="1428760" cy="6046660"/>
        </p:xfrm>
        <a:graphic>
          <a:graphicData uri="http://schemas.openxmlformats.org/drawingml/2006/table">
            <a:tbl>
              <a:tblPr/>
              <a:tblGrid>
                <a:gridCol w="285752"/>
                <a:gridCol w="285752"/>
                <a:gridCol w="285752"/>
                <a:gridCol w="285752"/>
                <a:gridCol w="285752"/>
              </a:tblGrid>
              <a:tr h="132117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421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17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421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2117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421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17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421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2117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421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17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421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2117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421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17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421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2117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421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17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421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2117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421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17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421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2117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421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17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421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2117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421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17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421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2117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421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17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421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2117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421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117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421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17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421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2117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12 Tabla"/>
          <p:cNvGraphicFramePr>
            <a:graphicFrameLocks noGrp="1"/>
          </p:cNvGraphicFramePr>
          <p:nvPr/>
        </p:nvGraphicFramePr>
        <p:xfrm>
          <a:off x="3929057" y="571480"/>
          <a:ext cx="1643075" cy="6046660"/>
        </p:xfrm>
        <a:graphic>
          <a:graphicData uri="http://schemas.openxmlformats.org/drawingml/2006/table">
            <a:tbl>
              <a:tblPr/>
              <a:tblGrid>
                <a:gridCol w="328615"/>
                <a:gridCol w="328615"/>
                <a:gridCol w="328615"/>
                <a:gridCol w="328615"/>
                <a:gridCol w="328615"/>
              </a:tblGrid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16</a:t>
                      </a:r>
                      <a:endParaRPr lang="es-MX" sz="9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28</a:t>
                      </a:r>
                      <a:endParaRPr lang="es-MX" sz="9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13 Tabla"/>
          <p:cNvGraphicFramePr>
            <a:graphicFrameLocks noGrp="1"/>
          </p:cNvGraphicFramePr>
          <p:nvPr/>
        </p:nvGraphicFramePr>
        <p:xfrm>
          <a:off x="6000760" y="525612"/>
          <a:ext cx="1571635" cy="6046660"/>
        </p:xfrm>
        <a:graphic>
          <a:graphicData uri="http://schemas.openxmlformats.org/drawingml/2006/table">
            <a:tbl>
              <a:tblPr/>
              <a:tblGrid>
                <a:gridCol w="314327"/>
                <a:gridCol w="314327"/>
                <a:gridCol w="314327"/>
                <a:gridCol w="314327"/>
                <a:gridCol w="314327"/>
              </a:tblGrid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19"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08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3460" marR="3460" marT="34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3460" marR="3460" marT="34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5" name="14 Rectángulo"/>
          <p:cNvSpPr/>
          <p:nvPr/>
        </p:nvSpPr>
        <p:spPr>
          <a:xfrm>
            <a:off x="142876" y="428628"/>
            <a:ext cx="1714480" cy="62865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Rectángulo"/>
          <p:cNvSpPr/>
          <p:nvPr/>
        </p:nvSpPr>
        <p:spPr>
          <a:xfrm>
            <a:off x="2000232" y="428604"/>
            <a:ext cx="1714480" cy="6286544"/>
          </a:xfrm>
          <a:prstGeom prst="rect">
            <a:avLst/>
          </a:prstGeom>
          <a:noFill/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Rectángulo"/>
          <p:cNvSpPr/>
          <p:nvPr/>
        </p:nvSpPr>
        <p:spPr>
          <a:xfrm>
            <a:off x="3857620" y="500042"/>
            <a:ext cx="1857388" cy="6215106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Rectángulo"/>
          <p:cNvSpPr/>
          <p:nvPr/>
        </p:nvSpPr>
        <p:spPr>
          <a:xfrm>
            <a:off x="5929322" y="428604"/>
            <a:ext cx="1714480" cy="628652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19" name="18 Tabla"/>
          <p:cNvGraphicFramePr>
            <a:graphicFrameLocks noGrp="1"/>
          </p:cNvGraphicFramePr>
          <p:nvPr/>
        </p:nvGraphicFramePr>
        <p:xfrm>
          <a:off x="214282" y="526573"/>
          <a:ext cx="1500200" cy="6117137"/>
        </p:xfrm>
        <a:graphic>
          <a:graphicData uri="http://schemas.openxmlformats.org/drawingml/2006/table">
            <a:tbl>
              <a:tblPr/>
              <a:tblGrid>
                <a:gridCol w="300040"/>
                <a:gridCol w="300040"/>
                <a:gridCol w="300040"/>
                <a:gridCol w="300040"/>
                <a:gridCol w="300040"/>
              </a:tblGrid>
              <a:tr h="1019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685"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9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685"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19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6685"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9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685"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19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6685"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9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685"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19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6685"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9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685"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19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6685"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9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685"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19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6685"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9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685"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19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6685"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9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685"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19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6685"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9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685"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19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6685"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9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685"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19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6685"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19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6685"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9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685"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19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5099" marR="5099" marT="5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5099" marR="5099" marT="50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0" name="19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15272" y="142876"/>
            <a:ext cx="1322599" cy="1285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CuadroTexto"/>
          <p:cNvSpPr txBox="1"/>
          <p:nvPr/>
        </p:nvSpPr>
        <p:spPr>
          <a:xfrm>
            <a:off x="4786314" y="1785950"/>
            <a:ext cx="1000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omic Sans MS" pitchFamily="66" charset="0"/>
              </a:rPr>
              <a:t>2 x 2=                  </a:t>
            </a:r>
          </a:p>
          <a:p>
            <a:r>
              <a:rPr lang="es-MX" sz="2000" dirty="0" smtClean="0">
                <a:latin typeface="Comic Sans MS" pitchFamily="66" charset="0"/>
              </a:rPr>
              <a:t>4 x 1=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4643439" y="1000132"/>
            <a:ext cx="121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latin typeface="Arial Black" pitchFamily="34" charset="0"/>
              </a:rPr>
              <a:t>=</a:t>
            </a:r>
            <a:r>
              <a:rPr lang="es-MX" sz="3600" b="1" dirty="0" smtClean="0"/>
              <a:t>   4     </a:t>
            </a:r>
            <a:endParaRPr lang="es-MX" sz="3600" b="1" dirty="0"/>
          </a:p>
        </p:txBody>
      </p:sp>
      <p:sp>
        <p:nvSpPr>
          <p:cNvPr id="21" name="20 Rectángulo"/>
          <p:cNvSpPr/>
          <p:nvPr/>
        </p:nvSpPr>
        <p:spPr>
          <a:xfrm>
            <a:off x="4429124" y="857256"/>
            <a:ext cx="1714512" cy="24288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CuadroTexto"/>
          <p:cNvSpPr txBox="1"/>
          <p:nvPr/>
        </p:nvSpPr>
        <p:spPr>
          <a:xfrm>
            <a:off x="4429124" y="2786082"/>
            <a:ext cx="16430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 smtClean="0">
                <a:solidFill>
                  <a:srgbClr val="FF0000"/>
                </a:solidFill>
              </a:rPr>
              <a:t>Números que multiplicados resulten igual a</a:t>
            </a:r>
            <a:r>
              <a:rPr lang="es-MX" sz="1600" dirty="0" smtClean="0">
                <a:solidFill>
                  <a:srgbClr val="FF0000"/>
                </a:solidFill>
              </a:rPr>
              <a:t> 4</a:t>
            </a:r>
            <a:endParaRPr lang="es-MX" sz="1600" dirty="0"/>
          </a:p>
        </p:txBody>
      </p:sp>
      <p:sp>
        <p:nvSpPr>
          <p:cNvPr id="25" name="24 CuadroTexto"/>
          <p:cNvSpPr txBox="1"/>
          <p:nvPr/>
        </p:nvSpPr>
        <p:spPr>
          <a:xfrm>
            <a:off x="6858016" y="1714512"/>
            <a:ext cx="10001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omic Sans MS" pitchFamily="66" charset="0"/>
              </a:rPr>
              <a:t>2 x 3=                  </a:t>
            </a:r>
          </a:p>
          <a:p>
            <a:r>
              <a:rPr lang="es-MX" sz="2000" dirty="0" smtClean="0">
                <a:latin typeface="Comic Sans MS" pitchFamily="66" charset="0"/>
              </a:rPr>
              <a:t>3 x 2=</a:t>
            </a:r>
          </a:p>
          <a:p>
            <a:r>
              <a:rPr lang="es-MX" sz="2000" dirty="0" smtClean="0">
                <a:latin typeface="Comic Sans MS" pitchFamily="66" charset="0"/>
              </a:rPr>
              <a:t>6 x 1=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6715141" y="1000132"/>
            <a:ext cx="121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latin typeface="Arial Black" pitchFamily="34" charset="0"/>
              </a:rPr>
              <a:t>=</a:t>
            </a:r>
            <a:r>
              <a:rPr lang="es-MX" sz="3600" b="1" dirty="0" smtClean="0"/>
              <a:t>   6     </a:t>
            </a:r>
            <a:endParaRPr lang="es-MX" sz="3600" b="1" dirty="0"/>
          </a:p>
        </p:txBody>
      </p:sp>
      <p:sp>
        <p:nvSpPr>
          <p:cNvPr id="27" name="26 Rectángulo"/>
          <p:cNvSpPr/>
          <p:nvPr/>
        </p:nvSpPr>
        <p:spPr>
          <a:xfrm>
            <a:off x="6500826" y="857256"/>
            <a:ext cx="1714512" cy="24288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CuadroTexto"/>
          <p:cNvSpPr txBox="1"/>
          <p:nvPr/>
        </p:nvSpPr>
        <p:spPr>
          <a:xfrm>
            <a:off x="6500826" y="2786082"/>
            <a:ext cx="16430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 smtClean="0">
                <a:solidFill>
                  <a:srgbClr val="FF0000"/>
                </a:solidFill>
              </a:rPr>
              <a:t>Números que multiplicados resulten igual a</a:t>
            </a:r>
            <a:r>
              <a:rPr lang="es-MX" sz="1600" dirty="0" smtClean="0">
                <a:solidFill>
                  <a:srgbClr val="FF0000"/>
                </a:solidFill>
              </a:rPr>
              <a:t> 6</a:t>
            </a:r>
            <a:endParaRPr lang="es-MX" sz="1600" dirty="0"/>
          </a:p>
        </p:txBody>
      </p:sp>
      <p:sp>
        <p:nvSpPr>
          <p:cNvPr id="30" name="29 CuadroTexto"/>
          <p:cNvSpPr txBox="1"/>
          <p:nvPr/>
        </p:nvSpPr>
        <p:spPr>
          <a:xfrm>
            <a:off x="500034" y="4357718"/>
            <a:ext cx="10001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omic Sans MS" pitchFamily="66" charset="0"/>
              </a:rPr>
              <a:t>2 x 4=                  </a:t>
            </a:r>
          </a:p>
          <a:p>
            <a:r>
              <a:rPr lang="es-MX" sz="2000" dirty="0" smtClean="0">
                <a:latin typeface="Comic Sans MS" pitchFamily="66" charset="0"/>
              </a:rPr>
              <a:t>4 x 2=</a:t>
            </a:r>
          </a:p>
          <a:p>
            <a:r>
              <a:rPr lang="es-MX" sz="2000" dirty="0" smtClean="0">
                <a:latin typeface="Comic Sans MS" pitchFamily="66" charset="0"/>
              </a:rPr>
              <a:t>8 x 1=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357159" y="3643338"/>
            <a:ext cx="121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latin typeface="Arial Black" pitchFamily="34" charset="0"/>
              </a:rPr>
              <a:t>=</a:t>
            </a:r>
            <a:r>
              <a:rPr lang="es-MX" sz="3600" b="1" dirty="0" smtClean="0"/>
              <a:t>   8     </a:t>
            </a:r>
            <a:endParaRPr lang="es-MX" sz="3600" b="1" dirty="0"/>
          </a:p>
        </p:txBody>
      </p:sp>
      <p:sp>
        <p:nvSpPr>
          <p:cNvPr id="32" name="31 Rectángulo"/>
          <p:cNvSpPr/>
          <p:nvPr/>
        </p:nvSpPr>
        <p:spPr>
          <a:xfrm>
            <a:off x="142844" y="3500462"/>
            <a:ext cx="1714512" cy="24288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CuadroTexto"/>
          <p:cNvSpPr txBox="1"/>
          <p:nvPr/>
        </p:nvSpPr>
        <p:spPr>
          <a:xfrm>
            <a:off x="142844" y="5429288"/>
            <a:ext cx="16430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 smtClean="0">
                <a:solidFill>
                  <a:srgbClr val="FF0000"/>
                </a:solidFill>
              </a:rPr>
              <a:t>Números que multiplicados resulten igual a</a:t>
            </a:r>
            <a:r>
              <a:rPr lang="es-MX" sz="1600" dirty="0" smtClean="0">
                <a:solidFill>
                  <a:srgbClr val="FF0000"/>
                </a:solidFill>
              </a:rPr>
              <a:t> 8</a:t>
            </a:r>
            <a:endParaRPr lang="es-MX" sz="1600" dirty="0"/>
          </a:p>
        </p:txBody>
      </p:sp>
      <p:sp>
        <p:nvSpPr>
          <p:cNvPr id="35" name="34 CuadroTexto"/>
          <p:cNvSpPr txBox="1"/>
          <p:nvPr/>
        </p:nvSpPr>
        <p:spPr>
          <a:xfrm>
            <a:off x="2714612" y="4357718"/>
            <a:ext cx="1000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omic Sans MS" pitchFamily="66" charset="0"/>
              </a:rPr>
              <a:t>3 x 3=                  </a:t>
            </a:r>
          </a:p>
          <a:p>
            <a:r>
              <a:rPr lang="es-MX" sz="2000" dirty="0" smtClean="0">
                <a:latin typeface="Comic Sans MS" pitchFamily="66" charset="0"/>
              </a:rPr>
              <a:t>9 x 1=</a:t>
            </a:r>
          </a:p>
        </p:txBody>
      </p:sp>
      <p:sp>
        <p:nvSpPr>
          <p:cNvPr id="36" name="35 CuadroTexto"/>
          <p:cNvSpPr txBox="1"/>
          <p:nvPr/>
        </p:nvSpPr>
        <p:spPr>
          <a:xfrm>
            <a:off x="2571737" y="3643338"/>
            <a:ext cx="121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latin typeface="Arial Black" pitchFamily="34" charset="0"/>
              </a:rPr>
              <a:t>=</a:t>
            </a:r>
            <a:r>
              <a:rPr lang="es-MX" sz="3600" b="1" dirty="0" smtClean="0"/>
              <a:t>   9     </a:t>
            </a:r>
            <a:endParaRPr lang="es-MX" sz="3600" b="1" dirty="0"/>
          </a:p>
        </p:txBody>
      </p:sp>
      <p:sp>
        <p:nvSpPr>
          <p:cNvPr id="37" name="36 Rectángulo"/>
          <p:cNvSpPr/>
          <p:nvPr/>
        </p:nvSpPr>
        <p:spPr>
          <a:xfrm>
            <a:off x="2357422" y="3500462"/>
            <a:ext cx="1714512" cy="24288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37 CuadroTexto"/>
          <p:cNvSpPr txBox="1"/>
          <p:nvPr/>
        </p:nvSpPr>
        <p:spPr>
          <a:xfrm>
            <a:off x="2357422" y="5429288"/>
            <a:ext cx="16430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 smtClean="0">
                <a:solidFill>
                  <a:srgbClr val="FF0000"/>
                </a:solidFill>
              </a:rPr>
              <a:t>Números que multiplicados resulten igual a</a:t>
            </a:r>
            <a:r>
              <a:rPr lang="es-MX" sz="1600" dirty="0" smtClean="0">
                <a:solidFill>
                  <a:srgbClr val="FF0000"/>
                </a:solidFill>
              </a:rPr>
              <a:t> 9</a:t>
            </a:r>
            <a:endParaRPr lang="es-MX" sz="1600" dirty="0"/>
          </a:p>
        </p:txBody>
      </p:sp>
      <p:sp>
        <p:nvSpPr>
          <p:cNvPr id="40" name="39 CuadroTexto"/>
          <p:cNvSpPr txBox="1"/>
          <p:nvPr/>
        </p:nvSpPr>
        <p:spPr>
          <a:xfrm>
            <a:off x="4786314" y="4357718"/>
            <a:ext cx="1000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omic Sans MS" pitchFamily="66" charset="0"/>
              </a:rPr>
              <a:t>2 x 5=                  </a:t>
            </a:r>
          </a:p>
          <a:p>
            <a:r>
              <a:rPr lang="es-MX" sz="2000" dirty="0" smtClean="0">
                <a:latin typeface="Comic Sans MS" pitchFamily="66" charset="0"/>
              </a:rPr>
              <a:t>5 x 2=</a:t>
            </a:r>
          </a:p>
        </p:txBody>
      </p:sp>
      <p:sp>
        <p:nvSpPr>
          <p:cNvPr id="41" name="40 CuadroTexto"/>
          <p:cNvSpPr txBox="1"/>
          <p:nvPr/>
        </p:nvSpPr>
        <p:spPr>
          <a:xfrm>
            <a:off x="4643438" y="3643338"/>
            <a:ext cx="1285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latin typeface="Arial Black" pitchFamily="34" charset="0"/>
              </a:rPr>
              <a:t>=</a:t>
            </a:r>
            <a:r>
              <a:rPr lang="es-MX" sz="3600" b="1" dirty="0" smtClean="0"/>
              <a:t>   10     </a:t>
            </a:r>
            <a:endParaRPr lang="es-MX" sz="3600" b="1" dirty="0"/>
          </a:p>
        </p:txBody>
      </p:sp>
      <p:sp>
        <p:nvSpPr>
          <p:cNvPr id="42" name="41 Rectángulo"/>
          <p:cNvSpPr/>
          <p:nvPr/>
        </p:nvSpPr>
        <p:spPr>
          <a:xfrm>
            <a:off x="4429124" y="3500462"/>
            <a:ext cx="1714512" cy="24288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3" name="42 CuadroTexto"/>
          <p:cNvSpPr txBox="1"/>
          <p:nvPr/>
        </p:nvSpPr>
        <p:spPr>
          <a:xfrm>
            <a:off x="4429124" y="5429288"/>
            <a:ext cx="16430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 smtClean="0">
                <a:solidFill>
                  <a:srgbClr val="FF0000"/>
                </a:solidFill>
              </a:rPr>
              <a:t>Números que multiplicados resulten igual a</a:t>
            </a:r>
            <a:r>
              <a:rPr lang="es-MX" sz="1600" dirty="0" smtClean="0">
                <a:solidFill>
                  <a:srgbClr val="FF0000"/>
                </a:solidFill>
              </a:rPr>
              <a:t> 10</a:t>
            </a:r>
            <a:endParaRPr lang="es-MX" sz="1600" dirty="0"/>
          </a:p>
        </p:txBody>
      </p:sp>
      <p:sp>
        <p:nvSpPr>
          <p:cNvPr id="45" name="44 CuadroTexto"/>
          <p:cNvSpPr txBox="1"/>
          <p:nvPr/>
        </p:nvSpPr>
        <p:spPr>
          <a:xfrm>
            <a:off x="6858016" y="4248725"/>
            <a:ext cx="1000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omic Sans MS" pitchFamily="66" charset="0"/>
              </a:rPr>
              <a:t>2 x 6=                  </a:t>
            </a:r>
          </a:p>
          <a:p>
            <a:r>
              <a:rPr lang="es-MX" sz="2000" dirty="0" smtClean="0">
                <a:latin typeface="Comic Sans MS" pitchFamily="66" charset="0"/>
              </a:rPr>
              <a:t>3 x 4=</a:t>
            </a:r>
          </a:p>
          <a:p>
            <a:r>
              <a:rPr lang="es-MX" sz="2000" dirty="0" smtClean="0">
                <a:latin typeface="Comic Sans MS" pitchFamily="66" charset="0"/>
              </a:rPr>
              <a:t>4 x 3=</a:t>
            </a:r>
          </a:p>
          <a:p>
            <a:r>
              <a:rPr lang="es-MX" sz="2000" dirty="0" smtClean="0">
                <a:latin typeface="Comic Sans MS" pitchFamily="66" charset="0"/>
              </a:rPr>
              <a:t>6 x 2=</a:t>
            </a:r>
          </a:p>
        </p:txBody>
      </p:sp>
      <p:sp>
        <p:nvSpPr>
          <p:cNvPr id="46" name="45 CuadroTexto"/>
          <p:cNvSpPr txBox="1"/>
          <p:nvPr/>
        </p:nvSpPr>
        <p:spPr>
          <a:xfrm>
            <a:off x="6715140" y="3782825"/>
            <a:ext cx="1285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latin typeface="Arial Black" pitchFamily="34" charset="0"/>
              </a:rPr>
              <a:t>=</a:t>
            </a:r>
            <a:r>
              <a:rPr lang="es-MX" sz="3600" b="1" dirty="0" smtClean="0"/>
              <a:t>   12     </a:t>
            </a:r>
            <a:endParaRPr lang="es-MX" sz="3600" b="1" dirty="0"/>
          </a:p>
        </p:txBody>
      </p:sp>
      <p:sp>
        <p:nvSpPr>
          <p:cNvPr id="47" name="46 Rectángulo"/>
          <p:cNvSpPr/>
          <p:nvPr/>
        </p:nvSpPr>
        <p:spPr>
          <a:xfrm>
            <a:off x="6500826" y="3500462"/>
            <a:ext cx="1714512" cy="24288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8" name="47 CuadroTexto"/>
          <p:cNvSpPr txBox="1"/>
          <p:nvPr/>
        </p:nvSpPr>
        <p:spPr>
          <a:xfrm>
            <a:off x="6500826" y="5429288"/>
            <a:ext cx="16430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 smtClean="0">
                <a:solidFill>
                  <a:srgbClr val="FF0000"/>
                </a:solidFill>
              </a:rPr>
              <a:t>Números que multiplicados resulten igual a</a:t>
            </a:r>
            <a:r>
              <a:rPr lang="es-MX" sz="1600" dirty="0" smtClean="0">
                <a:solidFill>
                  <a:srgbClr val="FF0000"/>
                </a:solidFill>
              </a:rPr>
              <a:t> 12</a:t>
            </a:r>
            <a:endParaRPr lang="es-MX" sz="1600" dirty="0"/>
          </a:p>
        </p:txBody>
      </p:sp>
      <p:sp>
        <p:nvSpPr>
          <p:cNvPr id="3" name="2 CuadroTexto"/>
          <p:cNvSpPr txBox="1"/>
          <p:nvPr/>
        </p:nvSpPr>
        <p:spPr>
          <a:xfrm>
            <a:off x="142844" y="1061404"/>
            <a:ext cx="3571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Comic Sans MS" pitchFamily="66" charset="0"/>
              </a:rPr>
              <a:t>1  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2  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3    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4</a:t>
            </a:r>
          </a:p>
          <a:p>
            <a:r>
              <a:rPr lang="es-MX" sz="1200" dirty="0" smtClean="0">
                <a:latin typeface="Comic Sans MS" pitchFamily="66" charset="0"/>
              </a:rPr>
              <a:t>5   </a:t>
            </a:r>
          </a:p>
          <a:p>
            <a:r>
              <a:rPr lang="es-MX" sz="1200" dirty="0" smtClean="0">
                <a:latin typeface="Comic Sans MS" pitchFamily="66" charset="0"/>
              </a:rPr>
              <a:t>6</a:t>
            </a:r>
          </a:p>
          <a:p>
            <a:r>
              <a:rPr lang="es-MX" sz="1200" dirty="0" smtClean="0">
                <a:latin typeface="Comic Sans MS" pitchFamily="66" charset="0"/>
              </a:rPr>
              <a:t>7</a:t>
            </a:r>
          </a:p>
          <a:p>
            <a:r>
              <a:rPr lang="es-MX" sz="1200" dirty="0" smtClean="0">
                <a:latin typeface="Comic Sans MS" pitchFamily="66" charset="0"/>
              </a:rPr>
              <a:t>8</a:t>
            </a:r>
          </a:p>
          <a:p>
            <a:r>
              <a:rPr lang="es-MX" sz="1200" dirty="0" smtClean="0">
                <a:latin typeface="Comic Sans MS" pitchFamily="66" charset="0"/>
              </a:rPr>
              <a:t>9</a:t>
            </a:r>
          </a:p>
          <a:p>
            <a:r>
              <a:rPr lang="es-MX" sz="1200" dirty="0" smtClean="0">
                <a:latin typeface="Comic Sans MS" pitchFamily="66" charset="0"/>
              </a:rPr>
              <a:t>10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428728" y="1071570"/>
            <a:ext cx="428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Comic Sans MS" pitchFamily="66" charset="0"/>
              </a:rPr>
              <a:t>=0  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=0  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=0    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=0</a:t>
            </a:r>
          </a:p>
          <a:p>
            <a:r>
              <a:rPr lang="es-MX" sz="1200" dirty="0" smtClean="0">
                <a:latin typeface="Comic Sans MS" pitchFamily="66" charset="0"/>
              </a:rPr>
              <a:t>=0   </a:t>
            </a:r>
          </a:p>
          <a:p>
            <a:r>
              <a:rPr lang="es-MX" sz="1200" dirty="0" smtClean="0">
                <a:latin typeface="Comic Sans MS" pitchFamily="66" charset="0"/>
              </a:rPr>
              <a:t>=0</a:t>
            </a:r>
          </a:p>
          <a:p>
            <a:r>
              <a:rPr lang="es-MX" sz="1200" dirty="0" smtClean="0">
                <a:latin typeface="Comic Sans MS" pitchFamily="66" charset="0"/>
              </a:rPr>
              <a:t>=0</a:t>
            </a:r>
          </a:p>
          <a:p>
            <a:r>
              <a:rPr lang="es-MX" sz="1200" dirty="0" smtClean="0">
                <a:latin typeface="Comic Sans MS" pitchFamily="66" charset="0"/>
              </a:rPr>
              <a:t>=0</a:t>
            </a:r>
          </a:p>
          <a:p>
            <a:r>
              <a:rPr lang="es-MX" sz="1200" dirty="0" smtClean="0">
                <a:latin typeface="Comic Sans MS" pitchFamily="66" charset="0"/>
              </a:rPr>
              <a:t>=0</a:t>
            </a:r>
          </a:p>
          <a:p>
            <a:r>
              <a:rPr lang="es-MX" sz="1200" dirty="0" smtClean="0">
                <a:latin typeface="Comic Sans MS" pitchFamily="66" charset="0"/>
              </a:rPr>
              <a:t>=0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00034" y="1643074"/>
            <a:ext cx="928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>
                <a:latin typeface="Arial Black" pitchFamily="34" charset="0"/>
              </a:rPr>
              <a:t>X </a:t>
            </a:r>
            <a:r>
              <a:rPr lang="es-MX" dirty="0" smtClean="0"/>
              <a:t>   0     </a:t>
            </a:r>
            <a:endParaRPr lang="es-MX" dirty="0"/>
          </a:p>
        </p:txBody>
      </p:sp>
      <p:sp>
        <p:nvSpPr>
          <p:cNvPr id="8" name="7 Rectángulo"/>
          <p:cNvSpPr/>
          <p:nvPr/>
        </p:nvSpPr>
        <p:spPr>
          <a:xfrm>
            <a:off x="142844" y="857280"/>
            <a:ext cx="1714512" cy="24288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CuadroTexto"/>
          <p:cNvSpPr txBox="1"/>
          <p:nvPr/>
        </p:nvSpPr>
        <p:spPr>
          <a:xfrm>
            <a:off x="214282" y="2928958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000" dirty="0" smtClean="0">
                <a:solidFill>
                  <a:srgbClr val="FF0000"/>
                </a:solidFill>
              </a:rPr>
              <a:t>Todo número multiplicado por cero es igual a cero.</a:t>
            </a:r>
            <a:endParaRPr lang="es-MX" sz="1000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357422" y="1071570"/>
            <a:ext cx="3571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Comic Sans MS" pitchFamily="66" charset="0"/>
              </a:rPr>
              <a:t>1  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2  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3    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4</a:t>
            </a:r>
          </a:p>
          <a:p>
            <a:r>
              <a:rPr lang="es-MX" sz="1200" dirty="0" smtClean="0">
                <a:latin typeface="Comic Sans MS" pitchFamily="66" charset="0"/>
              </a:rPr>
              <a:t>5   </a:t>
            </a:r>
          </a:p>
          <a:p>
            <a:r>
              <a:rPr lang="es-MX" sz="1200" dirty="0" smtClean="0">
                <a:latin typeface="Comic Sans MS" pitchFamily="66" charset="0"/>
              </a:rPr>
              <a:t>6</a:t>
            </a:r>
          </a:p>
          <a:p>
            <a:r>
              <a:rPr lang="es-MX" sz="1200" dirty="0" smtClean="0">
                <a:latin typeface="Comic Sans MS" pitchFamily="66" charset="0"/>
              </a:rPr>
              <a:t>7</a:t>
            </a:r>
          </a:p>
          <a:p>
            <a:r>
              <a:rPr lang="es-MX" sz="1200" dirty="0" smtClean="0">
                <a:latin typeface="Comic Sans MS" pitchFamily="66" charset="0"/>
              </a:rPr>
              <a:t>8</a:t>
            </a:r>
          </a:p>
          <a:p>
            <a:r>
              <a:rPr lang="es-MX" sz="1200" dirty="0" smtClean="0">
                <a:latin typeface="Comic Sans MS" pitchFamily="66" charset="0"/>
              </a:rPr>
              <a:t>9</a:t>
            </a:r>
          </a:p>
          <a:p>
            <a:r>
              <a:rPr lang="es-MX" sz="1200" dirty="0" smtClean="0">
                <a:latin typeface="Comic Sans MS" pitchFamily="66" charset="0"/>
              </a:rPr>
              <a:t>10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643306" y="1071570"/>
            <a:ext cx="428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Comic Sans MS" pitchFamily="66" charset="0"/>
              </a:rPr>
              <a:t>=1  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=2  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=3    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=4</a:t>
            </a:r>
          </a:p>
          <a:p>
            <a:r>
              <a:rPr lang="es-MX" sz="1200" dirty="0" smtClean="0">
                <a:latin typeface="Comic Sans MS" pitchFamily="66" charset="0"/>
              </a:rPr>
              <a:t>=5   </a:t>
            </a:r>
          </a:p>
          <a:p>
            <a:r>
              <a:rPr lang="es-MX" sz="1200" dirty="0" smtClean="0">
                <a:latin typeface="Comic Sans MS" pitchFamily="66" charset="0"/>
              </a:rPr>
              <a:t>=6</a:t>
            </a:r>
          </a:p>
          <a:p>
            <a:r>
              <a:rPr lang="es-MX" sz="1200" dirty="0" smtClean="0">
                <a:latin typeface="Comic Sans MS" pitchFamily="66" charset="0"/>
              </a:rPr>
              <a:t>=7</a:t>
            </a:r>
          </a:p>
          <a:p>
            <a:r>
              <a:rPr lang="es-MX" sz="1200" dirty="0" smtClean="0">
                <a:latin typeface="Comic Sans MS" pitchFamily="66" charset="0"/>
              </a:rPr>
              <a:t>=8</a:t>
            </a:r>
          </a:p>
          <a:p>
            <a:r>
              <a:rPr lang="es-MX" sz="1200" dirty="0" smtClean="0">
                <a:latin typeface="Comic Sans MS" pitchFamily="66" charset="0"/>
              </a:rPr>
              <a:t>=9</a:t>
            </a:r>
          </a:p>
          <a:p>
            <a:r>
              <a:rPr lang="es-MX" sz="1200" dirty="0" smtClean="0">
                <a:latin typeface="Comic Sans MS" pitchFamily="66" charset="0"/>
              </a:rPr>
              <a:t>=10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2786050" y="1785950"/>
            <a:ext cx="928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>
                <a:latin typeface="Arial Black" pitchFamily="34" charset="0"/>
              </a:rPr>
              <a:t>X </a:t>
            </a:r>
            <a:r>
              <a:rPr lang="es-MX" dirty="0" smtClean="0"/>
              <a:t>   1     </a:t>
            </a:r>
            <a:endParaRPr lang="es-MX" dirty="0"/>
          </a:p>
        </p:txBody>
      </p:sp>
      <p:sp>
        <p:nvSpPr>
          <p:cNvPr id="15" name="14 Rectángulo"/>
          <p:cNvSpPr/>
          <p:nvPr/>
        </p:nvSpPr>
        <p:spPr>
          <a:xfrm>
            <a:off x="2357422" y="857256"/>
            <a:ext cx="1714512" cy="24288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CuadroTexto"/>
          <p:cNvSpPr txBox="1"/>
          <p:nvPr/>
        </p:nvSpPr>
        <p:spPr>
          <a:xfrm>
            <a:off x="2357422" y="2928958"/>
            <a:ext cx="1785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000" dirty="0" smtClean="0">
                <a:solidFill>
                  <a:srgbClr val="FF0000"/>
                </a:solidFill>
              </a:rPr>
              <a:t>Todo número multiplicado por uno es igual al mismo número</a:t>
            </a:r>
            <a:r>
              <a:rPr lang="es-MX" sz="1000" dirty="0" smtClean="0"/>
              <a:t>.</a:t>
            </a:r>
            <a:endParaRPr lang="es-MX" sz="1000" dirty="0"/>
          </a:p>
        </p:txBody>
      </p:sp>
      <p:sp>
        <p:nvSpPr>
          <p:cNvPr id="54" name="53 CuadroTexto"/>
          <p:cNvSpPr txBox="1"/>
          <p:nvPr/>
        </p:nvSpPr>
        <p:spPr>
          <a:xfrm>
            <a:off x="3071802" y="142852"/>
            <a:ext cx="3075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Con     </a:t>
            </a:r>
            <a:r>
              <a:rPr lang="es-MX" b="1" dirty="0" err="1" smtClean="0"/>
              <a:t>LocoBarajas</a:t>
            </a:r>
            <a:r>
              <a:rPr lang="es-MX" b="1" dirty="0" smtClean="0"/>
              <a:t>     aprendo </a:t>
            </a:r>
            <a:endParaRPr lang="es-MX" b="1" dirty="0"/>
          </a:p>
        </p:txBody>
      </p:sp>
      <p:pic>
        <p:nvPicPr>
          <p:cNvPr id="60" name="59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5481" y="928670"/>
            <a:ext cx="220437" cy="214314"/>
          </a:xfrm>
          <a:prstGeom prst="rect">
            <a:avLst/>
          </a:prstGeom>
        </p:spPr>
      </p:pic>
      <p:pic>
        <p:nvPicPr>
          <p:cNvPr id="61" name="60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0059" y="928670"/>
            <a:ext cx="220437" cy="214314"/>
          </a:xfrm>
          <a:prstGeom prst="rect">
            <a:avLst/>
          </a:prstGeom>
        </p:spPr>
      </p:pic>
      <p:pic>
        <p:nvPicPr>
          <p:cNvPr id="62" name="61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0926" y="928670"/>
            <a:ext cx="367395" cy="357190"/>
          </a:xfrm>
          <a:prstGeom prst="rect">
            <a:avLst/>
          </a:prstGeom>
        </p:spPr>
      </p:pic>
      <p:pic>
        <p:nvPicPr>
          <p:cNvPr id="63" name="62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2629" y="928670"/>
            <a:ext cx="367395" cy="357190"/>
          </a:xfrm>
          <a:prstGeom prst="rect">
            <a:avLst/>
          </a:prstGeom>
        </p:spPr>
      </p:pic>
      <p:pic>
        <p:nvPicPr>
          <p:cNvPr id="64" name="63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3571876"/>
            <a:ext cx="367395" cy="357190"/>
          </a:xfrm>
          <a:prstGeom prst="rect">
            <a:avLst/>
          </a:prstGeom>
        </p:spPr>
      </p:pic>
      <p:pic>
        <p:nvPicPr>
          <p:cNvPr id="65" name="64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3306" y="3571876"/>
            <a:ext cx="367395" cy="357190"/>
          </a:xfrm>
          <a:prstGeom prst="rect">
            <a:avLst/>
          </a:prstGeom>
        </p:spPr>
      </p:pic>
      <p:pic>
        <p:nvPicPr>
          <p:cNvPr id="66" name="65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8" y="3571876"/>
            <a:ext cx="367395" cy="357190"/>
          </a:xfrm>
          <a:prstGeom prst="rect">
            <a:avLst/>
          </a:prstGeom>
        </p:spPr>
      </p:pic>
      <p:pic>
        <p:nvPicPr>
          <p:cNvPr id="67" name="66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6710" y="3571876"/>
            <a:ext cx="367395" cy="357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357158" y="357166"/>
            <a:ext cx="1714512" cy="2428868"/>
            <a:chOff x="4286248" y="142852"/>
            <a:chExt cx="1714512" cy="2428868"/>
          </a:xfrm>
        </p:grpSpPr>
        <p:sp>
          <p:nvSpPr>
            <p:cNvPr id="3" name="2 CuadroTexto"/>
            <p:cNvSpPr txBox="1"/>
            <p:nvPr/>
          </p:nvSpPr>
          <p:spPr>
            <a:xfrm>
              <a:off x="4643438" y="1006602"/>
              <a:ext cx="10001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 smtClean="0">
                  <a:latin typeface="Comic Sans MS" pitchFamily="66" charset="0"/>
                </a:rPr>
                <a:t>2 x 7=                  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7 x 2=</a:t>
              </a:r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14     </a:t>
              </a:r>
              <a:endParaRPr lang="es-MX" sz="3600" b="1" dirty="0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14</a:t>
              </a:r>
              <a:endParaRPr lang="es-MX" sz="1600" dirty="0"/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2285984" y="357166"/>
            <a:ext cx="1714512" cy="2428868"/>
            <a:chOff x="4286248" y="142852"/>
            <a:chExt cx="1714512" cy="2428868"/>
          </a:xfrm>
        </p:grpSpPr>
        <p:sp>
          <p:nvSpPr>
            <p:cNvPr id="8" name="7 CuadroTexto"/>
            <p:cNvSpPr txBox="1"/>
            <p:nvPr/>
          </p:nvSpPr>
          <p:spPr>
            <a:xfrm>
              <a:off x="4643438" y="1006602"/>
              <a:ext cx="10001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 smtClean="0">
                  <a:latin typeface="Comic Sans MS" pitchFamily="66" charset="0"/>
                </a:rPr>
                <a:t>3 x 5=                  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5 x 3=</a:t>
              </a:r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4500563" y="353777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15     </a:t>
              </a:r>
              <a:endParaRPr lang="es-MX" sz="3600" b="1" dirty="0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14</a:t>
              </a:r>
              <a:endParaRPr lang="es-MX" sz="1600" dirty="0"/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4286248" y="357166"/>
            <a:ext cx="1714512" cy="2428868"/>
            <a:chOff x="4286248" y="142852"/>
            <a:chExt cx="1714512" cy="2428868"/>
          </a:xfrm>
        </p:grpSpPr>
        <p:sp>
          <p:nvSpPr>
            <p:cNvPr id="13" name="12 CuadroTexto"/>
            <p:cNvSpPr txBox="1"/>
            <p:nvPr/>
          </p:nvSpPr>
          <p:spPr>
            <a:xfrm>
              <a:off x="4643438" y="1006602"/>
              <a:ext cx="100013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 smtClean="0">
                  <a:latin typeface="Comic Sans MS" pitchFamily="66" charset="0"/>
                </a:rPr>
                <a:t>2 x 8=                  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4 x 4=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8 x 2=</a:t>
              </a:r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4500562" y="353777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16     </a:t>
              </a:r>
              <a:endParaRPr lang="es-MX" sz="3600" b="1" dirty="0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16</a:t>
              </a:r>
              <a:endParaRPr lang="es-MX" sz="1600" dirty="0"/>
            </a:p>
          </p:txBody>
        </p:sp>
      </p:grpSp>
      <p:grpSp>
        <p:nvGrpSpPr>
          <p:cNvPr id="17" name="16 Grupo"/>
          <p:cNvGrpSpPr/>
          <p:nvPr/>
        </p:nvGrpSpPr>
        <p:grpSpPr>
          <a:xfrm>
            <a:off x="6215074" y="357166"/>
            <a:ext cx="1714512" cy="2428868"/>
            <a:chOff x="4286248" y="142852"/>
            <a:chExt cx="1714512" cy="2428868"/>
          </a:xfrm>
        </p:grpSpPr>
        <p:sp>
          <p:nvSpPr>
            <p:cNvPr id="18" name="17 CuadroTexto"/>
            <p:cNvSpPr txBox="1"/>
            <p:nvPr/>
          </p:nvSpPr>
          <p:spPr>
            <a:xfrm>
              <a:off x="4643438" y="857232"/>
              <a:ext cx="100013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 smtClean="0">
                  <a:latin typeface="Comic Sans MS" pitchFamily="66" charset="0"/>
                </a:rPr>
                <a:t>2 x 9=                  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3 x 6=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6 x 3=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9 x 2=</a:t>
              </a:r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4429124" y="353777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18     </a:t>
              </a:r>
              <a:endParaRPr lang="es-MX" sz="3600" b="1" dirty="0"/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18</a:t>
              </a:r>
              <a:endParaRPr lang="es-MX" sz="1600" dirty="0"/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357158" y="3000372"/>
            <a:ext cx="1714512" cy="2428868"/>
            <a:chOff x="4286248" y="142852"/>
            <a:chExt cx="1714512" cy="2428868"/>
          </a:xfrm>
        </p:grpSpPr>
        <p:sp>
          <p:nvSpPr>
            <p:cNvPr id="23" name="22 CuadroTexto"/>
            <p:cNvSpPr txBox="1"/>
            <p:nvPr/>
          </p:nvSpPr>
          <p:spPr>
            <a:xfrm>
              <a:off x="4643438" y="1006602"/>
              <a:ext cx="107157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 smtClean="0">
                  <a:latin typeface="Comic Sans MS" pitchFamily="66" charset="0"/>
                </a:rPr>
                <a:t>2 x 10=                  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4 x 5=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5 x 4=</a:t>
              </a:r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20     </a:t>
              </a:r>
              <a:endParaRPr lang="es-MX" sz="3600" b="1" dirty="0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" name="25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20</a:t>
              </a:r>
              <a:endParaRPr lang="es-MX" sz="1600" dirty="0"/>
            </a:p>
          </p:txBody>
        </p:sp>
      </p:grpSp>
      <p:grpSp>
        <p:nvGrpSpPr>
          <p:cNvPr id="27" name="26 Grupo"/>
          <p:cNvGrpSpPr/>
          <p:nvPr/>
        </p:nvGrpSpPr>
        <p:grpSpPr>
          <a:xfrm>
            <a:off x="2285984" y="3000372"/>
            <a:ext cx="1714512" cy="2428868"/>
            <a:chOff x="4286248" y="142852"/>
            <a:chExt cx="1714512" cy="2428868"/>
          </a:xfrm>
        </p:grpSpPr>
        <p:sp>
          <p:nvSpPr>
            <p:cNvPr id="28" name="27 CuadroTexto"/>
            <p:cNvSpPr txBox="1"/>
            <p:nvPr/>
          </p:nvSpPr>
          <p:spPr>
            <a:xfrm>
              <a:off x="4643438" y="1006602"/>
              <a:ext cx="10001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 smtClean="0">
                  <a:latin typeface="Comic Sans MS" pitchFamily="66" charset="0"/>
                </a:rPr>
                <a:t>3 x 7=                  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7 x 3=</a:t>
              </a:r>
            </a:p>
          </p:txBody>
        </p:sp>
        <p:sp>
          <p:nvSpPr>
            <p:cNvPr id="29" name="28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21     </a:t>
              </a:r>
              <a:endParaRPr lang="es-MX" sz="3600" b="1" dirty="0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" name="30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21</a:t>
              </a:r>
              <a:endParaRPr lang="es-MX" sz="1600" dirty="0"/>
            </a:p>
          </p:txBody>
        </p:sp>
      </p:grpSp>
      <p:grpSp>
        <p:nvGrpSpPr>
          <p:cNvPr id="32" name="31 Grupo"/>
          <p:cNvGrpSpPr/>
          <p:nvPr/>
        </p:nvGrpSpPr>
        <p:grpSpPr>
          <a:xfrm>
            <a:off x="4286248" y="3000372"/>
            <a:ext cx="1714512" cy="2428868"/>
            <a:chOff x="4286248" y="142852"/>
            <a:chExt cx="1714512" cy="2428868"/>
          </a:xfrm>
        </p:grpSpPr>
        <p:sp>
          <p:nvSpPr>
            <p:cNvPr id="33" name="32 CuadroTexto"/>
            <p:cNvSpPr txBox="1"/>
            <p:nvPr/>
          </p:nvSpPr>
          <p:spPr>
            <a:xfrm>
              <a:off x="4643438" y="857232"/>
              <a:ext cx="100013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 smtClean="0">
                  <a:latin typeface="Comic Sans MS" pitchFamily="66" charset="0"/>
                </a:rPr>
                <a:t>3 x 8=                  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4 x 6=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6 x 4=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8 x 3=</a:t>
              </a:r>
            </a:p>
          </p:txBody>
        </p:sp>
        <p:sp>
          <p:nvSpPr>
            <p:cNvPr id="34" name="33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24     </a:t>
              </a:r>
              <a:endParaRPr lang="es-MX" sz="3600" b="1" dirty="0"/>
            </a:p>
          </p:txBody>
        </p:sp>
        <p:sp>
          <p:nvSpPr>
            <p:cNvPr id="35" name="34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6" name="35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24</a:t>
              </a:r>
              <a:endParaRPr lang="es-MX" sz="1600" dirty="0"/>
            </a:p>
          </p:txBody>
        </p:sp>
      </p:grpSp>
      <p:grpSp>
        <p:nvGrpSpPr>
          <p:cNvPr id="42" name="41 Grupo"/>
          <p:cNvGrpSpPr/>
          <p:nvPr/>
        </p:nvGrpSpPr>
        <p:grpSpPr>
          <a:xfrm>
            <a:off x="6215074" y="3000372"/>
            <a:ext cx="1714512" cy="2428868"/>
            <a:chOff x="4286248" y="142852"/>
            <a:chExt cx="1714512" cy="2428868"/>
          </a:xfrm>
        </p:grpSpPr>
        <p:sp>
          <p:nvSpPr>
            <p:cNvPr id="43" name="42 CuadroTexto"/>
            <p:cNvSpPr txBox="1"/>
            <p:nvPr/>
          </p:nvSpPr>
          <p:spPr>
            <a:xfrm>
              <a:off x="4643438" y="1006602"/>
              <a:ext cx="10001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 smtClean="0">
                  <a:latin typeface="Comic Sans MS" pitchFamily="66" charset="0"/>
                </a:rPr>
                <a:t>3 x 9=                  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9 x 3=</a:t>
              </a:r>
            </a:p>
          </p:txBody>
        </p:sp>
        <p:sp>
          <p:nvSpPr>
            <p:cNvPr id="44" name="43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27     </a:t>
              </a:r>
              <a:endParaRPr lang="es-MX" sz="3600" b="1" dirty="0"/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6" name="45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27</a:t>
              </a:r>
              <a:endParaRPr lang="es-MX" sz="1600" dirty="0"/>
            </a:p>
          </p:txBody>
        </p:sp>
      </p:grpSp>
      <p:pic>
        <p:nvPicPr>
          <p:cNvPr id="55" name="54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4275" y="428604"/>
            <a:ext cx="367395" cy="357190"/>
          </a:xfrm>
          <a:prstGeom prst="rect">
            <a:avLst/>
          </a:prstGeom>
        </p:spPr>
      </p:pic>
      <p:pic>
        <p:nvPicPr>
          <p:cNvPr id="56" name="55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868" y="428604"/>
            <a:ext cx="367395" cy="357190"/>
          </a:xfrm>
          <a:prstGeom prst="rect">
            <a:avLst/>
          </a:prstGeom>
        </p:spPr>
      </p:pic>
      <p:pic>
        <p:nvPicPr>
          <p:cNvPr id="57" name="56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2132" y="428604"/>
            <a:ext cx="367395" cy="357190"/>
          </a:xfrm>
          <a:prstGeom prst="rect">
            <a:avLst/>
          </a:prstGeom>
        </p:spPr>
      </p:pic>
      <p:pic>
        <p:nvPicPr>
          <p:cNvPr id="58" name="57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0958" y="428604"/>
            <a:ext cx="367395" cy="357190"/>
          </a:xfrm>
          <a:prstGeom prst="rect">
            <a:avLst/>
          </a:prstGeom>
        </p:spPr>
      </p:pic>
      <p:pic>
        <p:nvPicPr>
          <p:cNvPr id="59" name="58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4070" y="3071810"/>
            <a:ext cx="367395" cy="357190"/>
          </a:xfrm>
          <a:prstGeom prst="rect">
            <a:avLst/>
          </a:prstGeom>
        </p:spPr>
      </p:pic>
      <p:pic>
        <p:nvPicPr>
          <p:cNvPr id="60" name="59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1663" y="3071810"/>
            <a:ext cx="367395" cy="357190"/>
          </a:xfrm>
          <a:prstGeom prst="rect">
            <a:avLst/>
          </a:prstGeom>
        </p:spPr>
      </p:pic>
      <p:pic>
        <p:nvPicPr>
          <p:cNvPr id="61" name="60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61927" y="3071810"/>
            <a:ext cx="367395" cy="357190"/>
          </a:xfrm>
          <a:prstGeom prst="rect">
            <a:avLst/>
          </a:prstGeom>
        </p:spPr>
      </p:pic>
      <p:pic>
        <p:nvPicPr>
          <p:cNvPr id="62" name="61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90753" y="3071810"/>
            <a:ext cx="367395" cy="357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357158" y="214290"/>
            <a:ext cx="1714512" cy="2428868"/>
            <a:chOff x="4286248" y="142852"/>
            <a:chExt cx="1714512" cy="2428868"/>
          </a:xfrm>
        </p:grpSpPr>
        <p:sp>
          <p:nvSpPr>
            <p:cNvPr id="3" name="2 CuadroTexto"/>
            <p:cNvSpPr txBox="1"/>
            <p:nvPr/>
          </p:nvSpPr>
          <p:spPr>
            <a:xfrm>
              <a:off x="4643438" y="1006602"/>
              <a:ext cx="10001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 smtClean="0">
                  <a:latin typeface="Comic Sans MS" pitchFamily="66" charset="0"/>
                </a:rPr>
                <a:t>4 x 7=                  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7 x 4=</a:t>
              </a:r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28     </a:t>
              </a:r>
              <a:endParaRPr lang="es-MX" sz="3600" b="1" dirty="0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28</a:t>
              </a:r>
              <a:endParaRPr lang="es-MX" sz="1600" dirty="0"/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2357422" y="214290"/>
            <a:ext cx="1714512" cy="2428868"/>
            <a:chOff x="4286248" y="142852"/>
            <a:chExt cx="1714512" cy="2428868"/>
          </a:xfrm>
        </p:grpSpPr>
        <p:sp>
          <p:nvSpPr>
            <p:cNvPr id="8" name="7 CuadroTexto"/>
            <p:cNvSpPr txBox="1"/>
            <p:nvPr/>
          </p:nvSpPr>
          <p:spPr>
            <a:xfrm>
              <a:off x="4643438" y="1006602"/>
              <a:ext cx="107157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 smtClean="0">
                  <a:latin typeface="Comic Sans MS" pitchFamily="66" charset="0"/>
                </a:rPr>
                <a:t>3 x 10=                  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5 x 6=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6 x 5=</a:t>
              </a:r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30     </a:t>
              </a:r>
              <a:endParaRPr lang="es-MX" sz="3600" b="1" dirty="0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30</a:t>
              </a:r>
              <a:endParaRPr lang="es-MX" sz="1600" dirty="0"/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4286248" y="214290"/>
            <a:ext cx="1714512" cy="2428868"/>
            <a:chOff x="4286248" y="142852"/>
            <a:chExt cx="1714512" cy="2428868"/>
          </a:xfrm>
        </p:grpSpPr>
        <p:sp>
          <p:nvSpPr>
            <p:cNvPr id="13" name="12 CuadroTexto"/>
            <p:cNvSpPr txBox="1"/>
            <p:nvPr/>
          </p:nvSpPr>
          <p:spPr>
            <a:xfrm>
              <a:off x="4643438" y="1006602"/>
              <a:ext cx="10001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 smtClean="0">
                  <a:latin typeface="Comic Sans MS" pitchFamily="66" charset="0"/>
                </a:rPr>
                <a:t>4 x 8=                  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8 x 4=</a:t>
              </a:r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32     </a:t>
              </a:r>
              <a:endParaRPr lang="es-MX" sz="3600" b="1" dirty="0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32</a:t>
              </a:r>
              <a:endParaRPr lang="es-MX" sz="1600" dirty="0"/>
            </a:p>
          </p:txBody>
        </p:sp>
      </p:grpSp>
      <p:grpSp>
        <p:nvGrpSpPr>
          <p:cNvPr id="17" name="16 Grupo"/>
          <p:cNvGrpSpPr/>
          <p:nvPr/>
        </p:nvGrpSpPr>
        <p:grpSpPr>
          <a:xfrm>
            <a:off x="6215074" y="214290"/>
            <a:ext cx="1714512" cy="2428868"/>
            <a:chOff x="4286248" y="142852"/>
            <a:chExt cx="1714512" cy="2428868"/>
          </a:xfrm>
        </p:grpSpPr>
        <p:sp>
          <p:nvSpPr>
            <p:cNvPr id="18" name="17 CuadroTexto"/>
            <p:cNvSpPr txBox="1"/>
            <p:nvPr/>
          </p:nvSpPr>
          <p:spPr>
            <a:xfrm>
              <a:off x="4643438" y="1006602"/>
              <a:ext cx="10001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 smtClean="0">
                  <a:latin typeface="Comic Sans MS" pitchFamily="66" charset="0"/>
                </a:rPr>
                <a:t>5 x 7=                  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7 x 5=</a:t>
              </a:r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35     </a:t>
              </a:r>
              <a:endParaRPr lang="es-MX" sz="3600" b="1" dirty="0"/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35</a:t>
              </a:r>
              <a:endParaRPr lang="es-MX" sz="1600" dirty="0"/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357158" y="2928934"/>
            <a:ext cx="1714512" cy="2428868"/>
            <a:chOff x="4286248" y="142852"/>
            <a:chExt cx="1714512" cy="2428868"/>
          </a:xfrm>
        </p:grpSpPr>
        <p:sp>
          <p:nvSpPr>
            <p:cNvPr id="23" name="22 CuadroTexto"/>
            <p:cNvSpPr txBox="1"/>
            <p:nvPr/>
          </p:nvSpPr>
          <p:spPr>
            <a:xfrm>
              <a:off x="4643438" y="1006602"/>
              <a:ext cx="107157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 smtClean="0">
                  <a:latin typeface="Comic Sans MS" pitchFamily="66" charset="0"/>
                </a:rPr>
                <a:t>4 x 9=                  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6 x 6=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9 x 4=</a:t>
              </a:r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36     </a:t>
              </a:r>
              <a:endParaRPr lang="es-MX" sz="3600" b="1" dirty="0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" name="25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36</a:t>
              </a:r>
              <a:endParaRPr lang="es-MX" sz="1600" dirty="0"/>
            </a:p>
          </p:txBody>
        </p:sp>
      </p:grpSp>
      <p:grpSp>
        <p:nvGrpSpPr>
          <p:cNvPr id="28" name="27 Grupo"/>
          <p:cNvGrpSpPr/>
          <p:nvPr/>
        </p:nvGrpSpPr>
        <p:grpSpPr>
          <a:xfrm>
            <a:off x="2357422" y="2928934"/>
            <a:ext cx="1714512" cy="2428868"/>
            <a:chOff x="4286248" y="142852"/>
            <a:chExt cx="1714512" cy="2428868"/>
          </a:xfrm>
        </p:grpSpPr>
        <p:sp>
          <p:nvSpPr>
            <p:cNvPr id="29" name="28 CuadroTexto"/>
            <p:cNvSpPr txBox="1"/>
            <p:nvPr/>
          </p:nvSpPr>
          <p:spPr>
            <a:xfrm>
              <a:off x="4643438" y="1006602"/>
              <a:ext cx="107157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 smtClean="0">
                  <a:latin typeface="Comic Sans MS" pitchFamily="66" charset="0"/>
                </a:rPr>
                <a:t>4 x 10=                  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5 x 8=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8 x 5=</a:t>
              </a:r>
            </a:p>
          </p:txBody>
        </p:sp>
        <p:sp>
          <p:nvSpPr>
            <p:cNvPr id="30" name="29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40     </a:t>
              </a:r>
              <a:endParaRPr lang="es-MX" sz="3600" b="1" dirty="0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2" name="31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40</a:t>
              </a:r>
              <a:endParaRPr lang="es-MX" sz="1600" dirty="0"/>
            </a:p>
          </p:txBody>
        </p:sp>
      </p:grpSp>
      <p:grpSp>
        <p:nvGrpSpPr>
          <p:cNvPr id="33" name="32 Grupo"/>
          <p:cNvGrpSpPr/>
          <p:nvPr/>
        </p:nvGrpSpPr>
        <p:grpSpPr>
          <a:xfrm>
            <a:off x="4286248" y="2928958"/>
            <a:ext cx="1714512" cy="2428868"/>
            <a:chOff x="4286248" y="142852"/>
            <a:chExt cx="1714512" cy="2428868"/>
          </a:xfrm>
        </p:grpSpPr>
        <p:sp>
          <p:nvSpPr>
            <p:cNvPr id="34" name="33 CuadroTexto"/>
            <p:cNvSpPr txBox="1"/>
            <p:nvPr/>
          </p:nvSpPr>
          <p:spPr>
            <a:xfrm>
              <a:off x="4643438" y="1006602"/>
              <a:ext cx="10001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 smtClean="0">
                  <a:latin typeface="Comic Sans MS" pitchFamily="66" charset="0"/>
                </a:rPr>
                <a:t>6 x 7=                  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7 x 6=</a:t>
              </a:r>
            </a:p>
          </p:txBody>
        </p:sp>
        <p:sp>
          <p:nvSpPr>
            <p:cNvPr id="35" name="34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42     </a:t>
              </a:r>
              <a:endParaRPr lang="es-MX" sz="3600" b="1" dirty="0"/>
            </a:p>
          </p:txBody>
        </p:sp>
        <p:sp>
          <p:nvSpPr>
            <p:cNvPr id="36" name="35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7" name="36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42</a:t>
              </a:r>
              <a:endParaRPr lang="es-MX" sz="1600" dirty="0"/>
            </a:p>
          </p:txBody>
        </p:sp>
      </p:grpSp>
      <p:grpSp>
        <p:nvGrpSpPr>
          <p:cNvPr id="38" name="37 Grupo"/>
          <p:cNvGrpSpPr/>
          <p:nvPr/>
        </p:nvGrpSpPr>
        <p:grpSpPr>
          <a:xfrm>
            <a:off x="6215074" y="2928934"/>
            <a:ext cx="1714512" cy="2428868"/>
            <a:chOff x="4286248" y="142852"/>
            <a:chExt cx="1714512" cy="2428868"/>
          </a:xfrm>
        </p:grpSpPr>
        <p:sp>
          <p:nvSpPr>
            <p:cNvPr id="39" name="38 CuadroTexto"/>
            <p:cNvSpPr txBox="1"/>
            <p:nvPr/>
          </p:nvSpPr>
          <p:spPr>
            <a:xfrm>
              <a:off x="4643438" y="1006602"/>
              <a:ext cx="10001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 smtClean="0">
                  <a:latin typeface="Comic Sans MS" pitchFamily="66" charset="0"/>
                </a:rPr>
                <a:t>5 x 9=                  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9 x 5=</a:t>
              </a:r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45     </a:t>
              </a:r>
              <a:endParaRPr lang="es-MX" sz="3600" b="1" dirty="0"/>
            </a:p>
          </p:txBody>
        </p:sp>
        <p:sp>
          <p:nvSpPr>
            <p:cNvPr id="41" name="40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45</a:t>
              </a:r>
              <a:endParaRPr lang="es-MX" sz="1600" dirty="0"/>
            </a:p>
          </p:txBody>
        </p:sp>
      </p:grpSp>
      <p:pic>
        <p:nvPicPr>
          <p:cNvPr id="51" name="50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285728"/>
            <a:ext cx="367395" cy="357190"/>
          </a:xfrm>
          <a:prstGeom prst="rect">
            <a:avLst/>
          </a:prstGeom>
        </p:spPr>
      </p:pic>
      <p:pic>
        <p:nvPicPr>
          <p:cNvPr id="52" name="51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3101" y="285728"/>
            <a:ext cx="367395" cy="357190"/>
          </a:xfrm>
          <a:prstGeom prst="rect">
            <a:avLst/>
          </a:prstGeom>
        </p:spPr>
      </p:pic>
      <p:pic>
        <p:nvPicPr>
          <p:cNvPr id="53" name="52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61927" y="285728"/>
            <a:ext cx="367395" cy="357190"/>
          </a:xfrm>
          <a:prstGeom prst="rect">
            <a:avLst/>
          </a:prstGeom>
        </p:spPr>
      </p:pic>
      <p:pic>
        <p:nvPicPr>
          <p:cNvPr id="54" name="53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90753" y="285728"/>
            <a:ext cx="367395" cy="357190"/>
          </a:xfrm>
          <a:prstGeom prst="rect">
            <a:avLst/>
          </a:prstGeom>
        </p:spPr>
      </p:pic>
      <p:pic>
        <p:nvPicPr>
          <p:cNvPr id="55" name="54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3000372"/>
            <a:ext cx="367395" cy="357190"/>
          </a:xfrm>
          <a:prstGeom prst="rect">
            <a:avLst/>
          </a:prstGeom>
        </p:spPr>
      </p:pic>
      <p:pic>
        <p:nvPicPr>
          <p:cNvPr id="56" name="55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3101" y="3000372"/>
            <a:ext cx="367395" cy="357190"/>
          </a:xfrm>
          <a:prstGeom prst="rect">
            <a:avLst/>
          </a:prstGeom>
        </p:spPr>
      </p:pic>
      <p:pic>
        <p:nvPicPr>
          <p:cNvPr id="57" name="56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2132" y="3000372"/>
            <a:ext cx="367395" cy="357190"/>
          </a:xfrm>
          <a:prstGeom prst="rect">
            <a:avLst/>
          </a:prstGeom>
        </p:spPr>
      </p:pic>
      <p:pic>
        <p:nvPicPr>
          <p:cNvPr id="58" name="57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0958" y="2928934"/>
            <a:ext cx="367395" cy="357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357158" y="214290"/>
            <a:ext cx="1714512" cy="2428868"/>
            <a:chOff x="4286248" y="142852"/>
            <a:chExt cx="1714512" cy="2428868"/>
          </a:xfrm>
        </p:grpSpPr>
        <p:sp>
          <p:nvSpPr>
            <p:cNvPr id="3" name="2 CuadroTexto"/>
            <p:cNvSpPr txBox="1"/>
            <p:nvPr/>
          </p:nvSpPr>
          <p:spPr>
            <a:xfrm>
              <a:off x="4643438" y="1006602"/>
              <a:ext cx="10001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 smtClean="0">
                  <a:latin typeface="Comic Sans MS" pitchFamily="66" charset="0"/>
                </a:rPr>
                <a:t>6 x 8=                  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8 x 6=</a:t>
              </a:r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48     </a:t>
              </a:r>
              <a:endParaRPr lang="es-MX" sz="3600" b="1" dirty="0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48</a:t>
              </a:r>
              <a:endParaRPr lang="es-MX" sz="1600" dirty="0"/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2214546" y="214290"/>
            <a:ext cx="1714512" cy="2428868"/>
            <a:chOff x="4286248" y="142852"/>
            <a:chExt cx="1714512" cy="2428868"/>
          </a:xfrm>
        </p:grpSpPr>
        <p:sp>
          <p:nvSpPr>
            <p:cNvPr id="9" name="8 CuadroTexto"/>
            <p:cNvSpPr txBox="1"/>
            <p:nvPr/>
          </p:nvSpPr>
          <p:spPr>
            <a:xfrm>
              <a:off x="4643438" y="1006602"/>
              <a:ext cx="10001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 smtClean="0">
                  <a:latin typeface="Comic Sans MS" pitchFamily="66" charset="0"/>
                </a:rPr>
                <a:t>6 x 9=                  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9 x 6=</a:t>
              </a: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54     </a:t>
              </a:r>
              <a:endParaRPr lang="es-MX" sz="3600" b="1" dirty="0"/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54</a:t>
              </a:r>
              <a:endParaRPr lang="es-MX" sz="1600" dirty="0"/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4143372" y="214290"/>
            <a:ext cx="1714512" cy="2428868"/>
            <a:chOff x="4286248" y="142852"/>
            <a:chExt cx="1714512" cy="2428868"/>
          </a:xfrm>
        </p:grpSpPr>
        <p:sp>
          <p:nvSpPr>
            <p:cNvPr id="14" name="13 CuadroTexto"/>
            <p:cNvSpPr txBox="1"/>
            <p:nvPr/>
          </p:nvSpPr>
          <p:spPr>
            <a:xfrm>
              <a:off x="4643438" y="1006602"/>
              <a:ext cx="10001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 smtClean="0">
                  <a:latin typeface="Comic Sans MS" pitchFamily="66" charset="0"/>
                </a:rPr>
                <a:t>7 x 8=                  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8 x 7=</a:t>
              </a:r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56     </a:t>
              </a:r>
              <a:endParaRPr lang="es-MX" sz="3600" b="1" dirty="0"/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56</a:t>
              </a:r>
              <a:endParaRPr lang="es-MX" sz="1600" dirty="0"/>
            </a:p>
          </p:txBody>
        </p:sp>
      </p:grpSp>
      <p:grpSp>
        <p:nvGrpSpPr>
          <p:cNvPr id="18" name="17 Grupo"/>
          <p:cNvGrpSpPr/>
          <p:nvPr/>
        </p:nvGrpSpPr>
        <p:grpSpPr>
          <a:xfrm>
            <a:off x="6143636" y="214290"/>
            <a:ext cx="1714512" cy="2428868"/>
            <a:chOff x="4286248" y="142852"/>
            <a:chExt cx="1714512" cy="2428868"/>
          </a:xfrm>
        </p:grpSpPr>
        <p:sp>
          <p:nvSpPr>
            <p:cNvPr id="19" name="18 CuadroTexto"/>
            <p:cNvSpPr txBox="1"/>
            <p:nvPr/>
          </p:nvSpPr>
          <p:spPr>
            <a:xfrm>
              <a:off x="4643438" y="1006602"/>
              <a:ext cx="10001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 smtClean="0">
                  <a:latin typeface="Comic Sans MS" pitchFamily="66" charset="0"/>
                </a:rPr>
                <a:t>7 x 9=                  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9 x 7=</a:t>
              </a:r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63     </a:t>
              </a:r>
              <a:endParaRPr lang="es-MX" sz="3600" b="1" dirty="0"/>
            </a:p>
          </p:txBody>
        </p:sp>
        <p:sp>
          <p:nvSpPr>
            <p:cNvPr id="21" name="20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63</a:t>
              </a:r>
              <a:endParaRPr lang="es-MX" sz="1600" dirty="0"/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357158" y="2857496"/>
            <a:ext cx="1714512" cy="2428868"/>
            <a:chOff x="4286248" y="142852"/>
            <a:chExt cx="1714512" cy="2428868"/>
          </a:xfrm>
        </p:grpSpPr>
        <p:sp>
          <p:nvSpPr>
            <p:cNvPr id="24" name="23 CuadroTexto"/>
            <p:cNvSpPr txBox="1"/>
            <p:nvPr/>
          </p:nvSpPr>
          <p:spPr>
            <a:xfrm>
              <a:off x="4643438" y="1006602"/>
              <a:ext cx="10001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 smtClean="0">
                  <a:latin typeface="Comic Sans MS" pitchFamily="66" charset="0"/>
                </a:rPr>
                <a:t>8 x 9=                  </a:t>
              </a:r>
            </a:p>
            <a:p>
              <a:r>
                <a:rPr lang="es-MX" sz="2000" dirty="0" smtClean="0">
                  <a:latin typeface="Comic Sans MS" pitchFamily="66" charset="0"/>
                </a:rPr>
                <a:t>9 x 8=</a:t>
              </a:r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72     </a:t>
              </a:r>
              <a:endParaRPr lang="es-MX" sz="3600" b="1" dirty="0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" name="26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72</a:t>
              </a:r>
              <a:endParaRPr lang="es-MX" sz="1600" dirty="0"/>
            </a:p>
          </p:txBody>
        </p:sp>
      </p:grpSp>
      <p:grpSp>
        <p:nvGrpSpPr>
          <p:cNvPr id="28" name="27 Grupo"/>
          <p:cNvGrpSpPr/>
          <p:nvPr/>
        </p:nvGrpSpPr>
        <p:grpSpPr>
          <a:xfrm>
            <a:off x="2357422" y="2928934"/>
            <a:ext cx="1714512" cy="2428892"/>
            <a:chOff x="4286248" y="142852"/>
            <a:chExt cx="1714512" cy="2428892"/>
          </a:xfrm>
        </p:grpSpPr>
        <p:sp>
          <p:nvSpPr>
            <p:cNvPr id="29" name="28 CuadroTexto"/>
            <p:cNvSpPr txBox="1"/>
            <p:nvPr/>
          </p:nvSpPr>
          <p:spPr>
            <a:xfrm>
              <a:off x="4357686" y="642918"/>
              <a:ext cx="16430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dirty="0" smtClean="0">
                  <a:latin typeface="Comic Sans MS" pitchFamily="66" charset="0"/>
                </a:rPr>
                <a:t>2x1= </a:t>
              </a:r>
              <a:r>
                <a:rPr lang="es-MX" sz="1200" b="1" dirty="0" smtClean="0">
                  <a:latin typeface="Comic Sans MS" pitchFamily="66" charset="0"/>
                </a:rPr>
                <a:t>2 </a:t>
              </a:r>
              <a:r>
                <a:rPr lang="es-MX" sz="1200" dirty="0" smtClean="0">
                  <a:latin typeface="Comic Sans MS" pitchFamily="66" charset="0"/>
                </a:rPr>
                <a:t>     3x1=</a:t>
              </a:r>
              <a:r>
                <a:rPr lang="es-MX" sz="1200" b="1" dirty="0" smtClean="0">
                  <a:latin typeface="Comic Sans MS" pitchFamily="66" charset="0"/>
                </a:rPr>
                <a:t> 3</a:t>
              </a:r>
            </a:p>
            <a:p>
              <a:r>
                <a:rPr lang="es-MX" sz="1200" dirty="0" smtClean="0">
                  <a:latin typeface="Comic Sans MS" pitchFamily="66" charset="0"/>
                </a:rPr>
                <a:t>5x1= </a:t>
              </a:r>
              <a:r>
                <a:rPr lang="es-MX" sz="1200" b="1" dirty="0" smtClean="0">
                  <a:latin typeface="Comic Sans MS" pitchFamily="66" charset="0"/>
                </a:rPr>
                <a:t>5</a:t>
              </a:r>
              <a:r>
                <a:rPr lang="es-MX" sz="1200" dirty="0" smtClean="0">
                  <a:latin typeface="Comic Sans MS" pitchFamily="66" charset="0"/>
                </a:rPr>
                <a:t>      5x5=</a:t>
              </a:r>
              <a:r>
                <a:rPr lang="es-MX" sz="1200" b="1" dirty="0" smtClean="0">
                  <a:latin typeface="Comic Sans MS" pitchFamily="66" charset="0"/>
                </a:rPr>
                <a:t>25</a:t>
              </a:r>
            </a:p>
            <a:p>
              <a:r>
                <a:rPr lang="es-MX" sz="1200" dirty="0" smtClean="0">
                  <a:latin typeface="Comic Sans MS" pitchFamily="66" charset="0"/>
                </a:rPr>
                <a:t>7x7=</a:t>
              </a:r>
              <a:r>
                <a:rPr lang="es-MX" sz="1200" b="1" dirty="0" smtClean="0">
                  <a:latin typeface="Comic Sans MS" pitchFamily="66" charset="0"/>
                </a:rPr>
                <a:t>49</a:t>
              </a:r>
              <a:r>
                <a:rPr lang="es-MX" sz="1200" dirty="0" smtClean="0">
                  <a:latin typeface="Comic Sans MS" pitchFamily="66" charset="0"/>
                </a:rPr>
                <a:t>    5x10=</a:t>
              </a:r>
              <a:r>
                <a:rPr lang="es-MX" sz="1200" b="1" dirty="0" smtClean="0">
                  <a:latin typeface="Comic Sans MS" pitchFamily="66" charset="0"/>
                </a:rPr>
                <a:t>50</a:t>
              </a:r>
            </a:p>
            <a:p>
              <a:r>
                <a:rPr lang="es-MX" sz="1200" dirty="0" smtClean="0">
                  <a:latin typeface="Comic Sans MS" pitchFamily="66" charset="0"/>
                </a:rPr>
                <a:t>6x10=</a:t>
              </a:r>
              <a:r>
                <a:rPr lang="es-MX" sz="1200" b="1" dirty="0" smtClean="0">
                  <a:latin typeface="Comic Sans MS" pitchFamily="66" charset="0"/>
                </a:rPr>
                <a:t>60</a:t>
              </a:r>
              <a:r>
                <a:rPr lang="es-MX" sz="1200" dirty="0" smtClean="0">
                  <a:latin typeface="Comic Sans MS" pitchFamily="66" charset="0"/>
                </a:rPr>
                <a:t>   8x8=</a:t>
              </a:r>
              <a:r>
                <a:rPr lang="es-MX" sz="1200" b="1" dirty="0" smtClean="0">
                  <a:latin typeface="Comic Sans MS" pitchFamily="66" charset="0"/>
                </a:rPr>
                <a:t>64</a:t>
              </a:r>
            </a:p>
            <a:p>
              <a:r>
                <a:rPr lang="es-MX" sz="1200" dirty="0" smtClean="0">
                  <a:latin typeface="Comic Sans MS" pitchFamily="66" charset="0"/>
                </a:rPr>
                <a:t>7x10=</a:t>
              </a:r>
              <a:r>
                <a:rPr lang="es-MX" sz="1200" b="1" dirty="0" smtClean="0">
                  <a:latin typeface="Comic Sans MS" pitchFamily="66" charset="0"/>
                </a:rPr>
                <a:t>70</a:t>
              </a:r>
              <a:r>
                <a:rPr lang="es-MX" sz="1200" dirty="0" smtClean="0">
                  <a:latin typeface="Comic Sans MS" pitchFamily="66" charset="0"/>
                </a:rPr>
                <a:t>   8x10=</a:t>
              </a:r>
              <a:r>
                <a:rPr lang="es-MX" sz="1200" b="1" dirty="0" smtClean="0">
                  <a:latin typeface="Comic Sans MS" pitchFamily="66" charset="0"/>
                </a:rPr>
                <a:t>80</a:t>
              </a:r>
            </a:p>
            <a:p>
              <a:r>
                <a:rPr lang="es-MX" sz="1200" dirty="0" smtClean="0">
                  <a:latin typeface="Comic Sans MS" pitchFamily="66" charset="0"/>
                </a:rPr>
                <a:t>9x 9=</a:t>
              </a:r>
              <a:r>
                <a:rPr lang="es-MX" sz="1200" b="1" dirty="0" smtClean="0">
                  <a:latin typeface="Comic Sans MS" pitchFamily="66" charset="0"/>
                </a:rPr>
                <a:t>81 </a:t>
              </a:r>
              <a:r>
                <a:rPr lang="es-MX" sz="1200" dirty="0" smtClean="0">
                  <a:latin typeface="Comic Sans MS" pitchFamily="66" charset="0"/>
                </a:rPr>
                <a:t>   9x10=</a:t>
              </a:r>
              <a:r>
                <a:rPr lang="es-MX" sz="1200" b="1" dirty="0" smtClean="0">
                  <a:latin typeface="Comic Sans MS" pitchFamily="66" charset="0"/>
                </a:rPr>
                <a:t>90</a:t>
              </a:r>
              <a:endParaRPr lang="es-MX" sz="1600" b="1" dirty="0" smtClean="0">
                <a:latin typeface="Comic Sans MS" pitchFamily="66" charset="0"/>
              </a:endParaRPr>
            </a:p>
          </p:txBody>
        </p:sp>
        <p:sp>
          <p:nvSpPr>
            <p:cNvPr id="30" name="29 CuadroTexto"/>
            <p:cNvSpPr txBox="1"/>
            <p:nvPr/>
          </p:nvSpPr>
          <p:spPr>
            <a:xfrm>
              <a:off x="4500562" y="142852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?     </a:t>
              </a:r>
              <a:endParaRPr lang="es-MX" sz="3600" b="1" dirty="0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2" name="31 CuadroTexto"/>
            <p:cNvSpPr txBox="1"/>
            <p:nvPr/>
          </p:nvSpPr>
          <p:spPr>
            <a:xfrm>
              <a:off x="4357686" y="1925413"/>
              <a:ext cx="15001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 con número único</a:t>
              </a:r>
              <a:r>
                <a:rPr lang="es-MX" sz="1600" dirty="0" smtClean="0">
                  <a:solidFill>
                    <a:srgbClr val="FF0000"/>
                  </a:solidFill>
                </a:rPr>
                <a:t> ?</a:t>
              </a:r>
              <a:endParaRPr lang="es-MX" sz="1600" dirty="0"/>
            </a:p>
          </p:txBody>
        </p:sp>
      </p:grpSp>
      <p:pic>
        <p:nvPicPr>
          <p:cNvPr id="39" name="38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2837" y="285728"/>
            <a:ext cx="367395" cy="357190"/>
          </a:xfrm>
          <a:prstGeom prst="rect">
            <a:avLst/>
          </a:prstGeom>
        </p:spPr>
      </p:pic>
      <p:pic>
        <p:nvPicPr>
          <p:cNvPr id="40" name="39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0225" y="285728"/>
            <a:ext cx="367395" cy="357190"/>
          </a:xfrm>
          <a:prstGeom prst="rect">
            <a:avLst/>
          </a:prstGeom>
        </p:spPr>
      </p:pic>
      <p:pic>
        <p:nvPicPr>
          <p:cNvPr id="41" name="40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6" y="285728"/>
            <a:ext cx="367395" cy="357190"/>
          </a:xfrm>
          <a:prstGeom prst="rect">
            <a:avLst/>
          </a:prstGeom>
        </p:spPr>
      </p:pic>
      <p:pic>
        <p:nvPicPr>
          <p:cNvPr id="42" name="41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39725" y="285728"/>
            <a:ext cx="367395" cy="357190"/>
          </a:xfrm>
          <a:prstGeom prst="rect">
            <a:avLst/>
          </a:prstGeom>
        </p:spPr>
      </p:pic>
      <p:pic>
        <p:nvPicPr>
          <p:cNvPr id="43" name="42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2928934"/>
            <a:ext cx="367395" cy="357190"/>
          </a:xfrm>
          <a:prstGeom prst="rect">
            <a:avLst/>
          </a:prstGeom>
        </p:spPr>
      </p:pic>
      <p:pic>
        <p:nvPicPr>
          <p:cNvPr id="44" name="43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868" y="3000372"/>
            <a:ext cx="367395" cy="357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09095" y="2285992"/>
            <a:ext cx="812581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/>
              <a:t>EJERCICIO PARA ENCONTRAR </a:t>
            </a:r>
          </a:p>
          <a:p>
            <a:pPr algn="ctr"/>
            <a:r>
              <a:rPr lang="es-MX" sz="4000" b="1" dirty="0" smtClean="0"/>
              <a:t>LAS MULTIPLICACIONES DE ACUERDO</a:t>
            </a:r>
          </a:p>
          <a:p>
            <a:pPr algn="ctr"/>
            <a:r>
              <a:rPr lang="es-MX" sz="4000" b="1" dirty="0" smtClean="0"/>
              <a:t>AL RESULTADO</a:t>
            </a:r>
          </a:p>
          <a:p>
            <a:pPr algn="ctr"/>
            <a:r>
              <a:rPr lang="es-MX" sz="4000" b="1" dirty="0" smtClean="0"/>
              <a:t>  </a:t>
            </a:r>
            <a:endParaRPr lang="es-MX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2 Grupo"/>
          <p:cNvGrpSpPr/>
          <p:nvPr/>
        </p:nvGrpSpPr>
        <p:grpSpPr>
          <a:xfrm>
            <a:off x="4429124" y="142852"/>
            <a:ext cx="1714512" cy="2428868"/>
            <a:chOff x="4286248" y="142852"/>
            <a:chExt cx="1714512" cy="2428868"/>
          </a:xfrm>
        </p:grpSpPr>
        <p:sp>
          <p:nvSpPr>
            <p:cNvPr id="20" name="19 CuadroTexto"/>
            <p:cNvSpPr txBox="1"/>
            <p:nvPr/>
          </p:nvSpPr>
          <p:spPr>
            <a:xfrm>
              <a:off x="4500563" y="285728"/>
              <a:ext cx="12144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4     </a:t>
              </a:r>
              <a:endParaRPr lang="es-MX" sz="3600" b="1" dirty="0"/>
            </a:p>
          </p:txBody>
        </p:sp>
        <p:sp>
          <p:nvSpPr>
            <p:cNvPr id="21" name="20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4</a:t>
              </a:r>
              <a:endParaRPr lang="es-MX" sz="1600" dirty="0"/>
            </a:p>
          </p:txBody>
        </p:sp>
      </p:grpSp>
      <p:grpSp>
        <p:nvGrpSpPr>
          <p:cNvPr id="4" name="23 Grupo"/>
          <p:cNvGrpSpPr/>
          <p:nvPr/>
        </p:nvGrpSpPr>
        <p:grpSpPr>
          <a:xfrm>
            <a:off x="6500826" y="142852"/>
            <a:ext cx="1714512" cy="2428868"/>
            <a:chOff x="4286248" y="142852"/>
            <a:chExt cx="1714512" cy="2428868"/>
          </a:xfrm>
        </p:grpSpPr>
        <p:sp>
          <p:nvSpPr>
            <p:cNvPr id="26" name="25 CuadroTexto"/>
            <p:cNvSpPr txBox="1"/>
            <p:nvPr/>
          </p:nvSpPr>
          <p:spPr>
            <a:xfrm>
              <a:off x="4500563" y="285728"/>
              <a:ext cx="12144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6     </a:t>
              </a:r>
              <a:endParaRPr lang="es-MX" sz="3600" b="1" dirty="0"/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" name="27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6</a:t>
              </a:r>
              <a:endParaRPr lang="es-MX" sz="1600" dirty="0"/>
            </a:p>
          </p:txBody>
        </p:sp>
      </p:grpSp>
      <p:grpSp>
        <p:nvGrpSpPr>
          <p:cNvPr id="5" name="28 Grupo"/>
          <p:cNvGrpSpPr/>
          <p:nvPr/>
        </p:nvGrpSpPr>
        <p:grpSpPr>
          <a:xfrm>
            <a:off x="142844" y="2714620"/>
            <a:ext cx="1714512" cy="2428868"/>
            <a:chOff x="4286248" y="142852"/>
            <a:chExt cx="1714512" cy="2428868"/>
          </a:xfrm>
        </p:grpSpPr>
        <p:sp>
          <p:nvSpPr>
            <p:cNvPr id="30" name="29 CuadroTexto"/>
            <p:cNvSpPr txBox="1"/>
            <p:nvPr/>
          </p:nvSpPr>
          <p:spPr>
            <a:xfrm>
              <a:off x="4643438" y="1000108"/>
              <a:ext cx="1000132" cy="101566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s-MX" sz="2000" dirty="0" smtClean="0">
                <a:latin typeface="Comic Sans MS" pitchFamily="66" charset="0"/>
              </a:endParaRPr>
            </a:p>
            <a:p>
              <a:endParaRPr lang="es-MX" sz="2000" dirty="0" smtClean="0">
                <a:latin typeface="Comic Sans MS" pitchFamily="66" charset="0"/>
              </a:endParaRPr>
            </a:p>
            <a:p>
              <a:endParaRPr lang="es-MX" sz="2000" dirty="0" smtClean="0">
                <a:latin typeface="Comic Sans MS" pitchFamily="66" charset="0"/>
              </a:endParaRPr>
            </a:p>
          </p:txBody>
        </p:sp>
        <p:sp>
          <p:nvSpPr>
            <p:cNvPr id="31" name="30 CuadroTexto"/>
            <p:cNvSpPr txBox="1"/>
            <p:nvPr/>
          </p:nvSpPr>
          <p:spPr>
            <a:xfrm>
              <a:off x="4500563" y="285728"/>
              <a:ext cx="12144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8     </a:t>
              </a:r>
              <a:endParaRPr lang="es-MX" sz="3600" b="1" dirty="0"/>
            </a:p>
          </p:txBody>
        </p:sp>
        <p:sp>
          <p:nvSpPr>
            <p:cNvPr id="32" name="31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3" name="32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8</a:t>
              </a:r>
              <a:endParaRPr lang="es-MX" sz="1600" dirty="0"/>
            </a:p>
          </p:txBody>
        </p:sp>
      </p:grpSp>
      <p:grpSp>
        <p:nvGrpSpPr>
          <p:cNvPr id="10" name="33 Grupo"/>
          <p:cNvGrpSpPr/>
          <p:nvPr/>
        </p:nvGrpSpPr>
        <p:grpSpPr>
          <a:xfrm>
            <a:off x="2357422" y="2786058"/>
            <a:ext cx="1714512" cy="2428868"/>
            <a:chOff x="4286248" y="142852"/>
            <a:chExt cx="1714512" cy="2428868"/>
          </a:xfrm>
        </p:grpSpPr>
        <p:sp>
          <p:nvSpPr>
            <p:cNvPr id="36" name="35 CuadroTexto"/>
            <p:cNvSpPr txBox="1"/>
            <p:nvPr/>
          </p:nvSpPr>
          <p:spPr>
            <a:xfrm>
              <a:off x="4500563" y="285728"/>
              <a:ext cx="12144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9     </a:t>
              </a:r>
              <a:endParaRPr lang="es-MX" sz="3600" b="1" dirty="0"/>
            </a:p>
          </p:txBody>
        </p:sp>
        <p:sp>
          <p:nvSpPr>
            <p:cNvPr id="37" name="36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8" name="37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9</a:t>
              </a:r>
              <a:endParaRPr lang="es-MX" sz="1600" dirty="0"/>
            </a:p>
          </p:txBody>
        </p:sp>
      </p:grpSp>
      <p:grpSp>
        <p:nvGrpSpPr>
          <p:cNvPr id="11" name="38 Grupo"/>
          <p:cNvGrpSpPr/>
          <p:nvPr/>
        </p:nvGrpSpPr>
        <p:grpSpPr>
          <a:xfrm>
            <a:off x="4429124" y="2786058"/>
            <a:ext cx="1714512" cy="2428868"/>
            <a:chOff x="4286248" y="142852"/>
            <a:chExt cx="1714512" cy="2428868"/>
          </a:xfrm>
        </p:grpSpPr>
        <p:sp>
          <p:nvSpPr>
            <p:cNvPr id="41" name="40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10     </a:t>
              </a:r>
              <a:endParaRPr lang="es-MX" sz="3600" b="1" dirty="0"/>
            </a:p>
          </p:txBody>
        </p:sp>
        <p:sp>
          <p:nvSpPr>
            <p:cNvPr id="42" name="41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10</a:t>
              </a:r>
              <a:endParaRPr lang="es-MX" sz="1600" dirty="0"/>
            </a:p>
          </p:txBody>
        </p:sp>
      </p:grpSp>
      <p:sp>
        <p:nvSpPr>
          <p:cNvPr id="46" name="45 CuadroTexto"/>
          <p:cNvSpPr txBox="1"/>
          <p:nvPr/>
        </p:nvSpPr>
        <p:spPr>
          <a:xfrm>
            <a:off x="6715140" y="3068421"/>
            <a:ext cx="1285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latin typeface="Arial Black" pitchFamily="34" charset="0"/>
              </a:rPr>
              <a:t>=</a:t>
            </a:r>
            <a:r>
              <a:rPr lang="es-MX" sz="3600" b="1" dirty="0" smtClean="0"/>
              <a:t>   12     </a:t>
            </a:r>
            <a:endParaRPr lang="es-MX" sz="3600" b="1" dirty="0"/>
          </a:p>
        </p:txBody>
      </p:sp>
      <p:sp>
        <p:nvSpPr>
          <p:cNvPr id="47" name="46 Rectángulo"/>
          <p:cNvSpPr/>
          <p:nvPr/>
        </p:nvSpPr>
        <p:spPr>
          <a:xfrm>
            <a:off x="6500826" y="2786058"/>
            <a:ext cx="1714512" cy="24288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8" name="47 CuadroTexto"/>
          <p:cNvSpPr txBox="1"/>
          <p:nvPr/>
        </p:nvSpPr>
        <p:spPr>
          <a:xfrm>
            <a:off x="6500826" y="4714884"/>
            <a:ext cx="16430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 smtClean="0">
                <a:solidFill>
                  <a:srgbClr val="FF0000"/>
                </a:solidFill>
              </a:rPr>
              <a:t>Números que multiplicados resulten igual a</a:t>
            </a:r>
            <a:r>
              <a:rPr lang="es-MX" sz="1600" dirty="0" smtClean="0">
                <a:solidFill>
                  <a:srgbClr val="FF0000"/>
                </a:solidFill>
              </a:rPr>
              <a:t> 12</a:t>
            </a:r>
            <a:endParaRPr lang="es-MX" sz="1600" dirty="0"/>
          </a:p>
        </p:txBody>
      </p:sp>
      <p:sp>
        <p:nvSpPr>
          <p:cNvPr id="3" name="2 CuadroTexto"/>
          <p:cNvSpPr txBox="1"/>
          <p:nvPr/>
        </p:nvSpPr>
        <p:spPr>
          <a:xfrm>
            <a:off x="142844" y="347000"/>
            <a:ext cx="3571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Comic Sans MS" pitchFamily="66" charset="0"/>
              </a:rPr>
              <a:t>1  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2  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3    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4</a:t>
            </a:r>
          </a:p>
          <a:p>
            <a:r>
              <a:rPr lang="es-MX" sz="1200" dirty="0" smtClean="0">
                <a:latin typeface="Comic Sans MS" pitchFamily="66" charset="0"/>
              </a:rPr>
              <a:t>5   </a:t>
            </a:r>
          </a:p>
          <a:p>
            <a:r>
              <a:rPr lang="es-MX" sz="1200" dirty="0" smtClean="0">
                <a:latin typeface="Comic Sans MS" pitchFamily="66" charset="0"/>
              </a:rPr>
              <a:t>6</a:t>
            </a:r>
          </a:p>
          <a:p>
            <a:r>
              <a:rPr lang="es-MX" sz="1200" dirty="0" smtClean="0">
                <a:latin typeface="Comic Sans MS" pitchFamily="66" charset="0"/>
              </a:rPr>
              <a:t>7</a:t>
            </a:r>
          </a:p>
          <a:p>
            <a:r>
              <a:rPr lang="es-MX" sz="1200" dirty="0" smtClean="0">
                <a:latin typeface="Comic Sans MS" pitchFamily="66" charset="0"/>
              </a:rPr>
              <a:t>8</a:t>
            </a:r>
          </a:p>
          <a:p>
            <a:r>
              <a:rPr lang="es-MX" sz="1200" dirty="0" smtClean="0">
                <a:latin typeface="Comic Sans MS" pitchFamily="66" charset="0"/>
              </a:rPr>
              <a:t>9</a:t>
            </a:r>
          </a:p>
          <a:p>
            <a:r>
              <a:rPr lang="es-MX" sz="1200" dirty="0" smtClean="0">
                <a:latin typeface="Comic Sans MS" pitchFamily="66" charset="0"/>
              </a:rPr>
              <a:t>10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428728" y="357166"/>
            <a:ext cx="428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Comic Sans MS" pitchFamily="66" charset="0"/>
              </a:rPr>
              <a:t>=0  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=0  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=0    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=0</a:t>
            </a:r>
          </a:p>
          <a:p>
            <a:r>
              <a:rPr lang="es-MX" sz="1200" dirty="0" smtClean="0">
                <a:latin typeface="Comic Sans MS" pitchFamily="66" charset="0"/>
              </a:rPr>
              <a:t>=0   </a:t>
            </a:r>
          </a:p>
          <a:p>
            <a:r>
              <a:rPr lang="es-MX" sz="1200" dirty="0" smtClean="0">
                <a:latin typeface="Comic Sans MS" pitchFamily="66" charset="0"/>
              </a:rPr>
              <a:t>=0</a:t>
            </a:r>
          </a:p>
          <a:p>
            <a:r>
              <a:rPr lang="es-MX" sz="1200" dirty="0" smtClean="0">
                <a:latin typeface="Comic Sans MS" pitchFamily="66" charset="0"/>
              </a:rPr>
              <a:t>=0</a:t>
            </a:r>
          </a:p>
          <a:p>
            <a:r>
              <a:rPr lang="es-MX" sz="1200" dirty="0" smtClean="0">
                <a:latin typeface="Comic Sans MS" pitchFamily="66" charset="0"/>
              </a:rPr>
              <a:t>=0</a:t>
            </a:r>
          </a:p>
          <a:p>
            <a:r>
              <a:rPr lang="es-MX" sz="1200" dirty="0" smtClean="0">
                <a:latin typeface="Comic Sans MS" pitchFamily="66" charset="0"/>
              </a:rPr>
              <a:t>=0</a:t>
            </a:r>
          </a:p>
          <a:p>
            <a:r>
              <a:rPr lang="es-MX" sz="1200" dirty="0" smtClean="0">
                <a:latin typeface="Comic Sans MS" pitchFamily="66" charset="0"/>
              </a:rPr>
              <a:t>=0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714348" y="500042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>
                <a:latin typeface="Arial Black" pitchFamily="34" charset="0"/>
              </a:rPr>
              <a:t>X </a:t>
            </a:r>
            <a:r>
              <a:rPr lang="es-MX" dirty="0" smtClean="0"/>
              <a:t>        </a:t>
            </a:r>
            <a:endParaRPr lang="es-MX" dirty="0"/>
          </a:p>
        </p:txBody>
      </p:sp>
      <p:sp>
        <p:nvSpPr>
          <p:cNvPr id="8" name="7 Rectángulo"/>
          <p:cNvSpPr/>
          <p:nvPr/>
        </p:nvSpPr>
        <p:spPr>
          <a:xfrm>
            <a:off x="142844" y="142876"/>
            <a:ext cx="1714512" cy="24288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CuadroTexto"/>
          <p:cNvSpPr txBox="1"/>
          <p:nvPr/>
        </p:nvSpPr>
        <p:spPr>
          <a:xfrm>
            <a:off x="214282" y="2214554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000" dirty="0" smtClean="0">
                <a:solidFill>
                  <a:srgbClr val="FF0000"/>
                </a:solidFill>
              </a:rPr>
              <a:t>Todo número multiplicado por cero es igual a cero.</a:t>
            </a:r>
            <a:endParaRPr lang="es-MX" sz="1000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357422" y="357166"/>
            <a:ext cx="3571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Comic Sans MS" pitchFamily="66" charset="0"/>
              </a:rPr>
              <a:t>1  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2  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3    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4</a:t>
            </a:r>
          </a:p>
          <a:p>
            <a:r>
              <a:rPr lang="es-MX" sz="1200" dirty="0" smtClean="0">
                <a:latin typeface="Comic Sans MS" pitchFamily="66" charset="0"/>
              </a:rPr>
              <a:t>5   </a:t>
            </a:r>
          </a:p>
          <a:p>
            <a:r>
              <a:rPr lang="es-MX" sz="1200" dirty="0" smtClean="0">
                <a:latin typeface="Comic Sans MS" pitchFamily="66" charset="0"/>
              </a:rPr>
              <a:t>6</a:t>
            </a:r>
          </a:p>
          <a:p>
            <a:r>
              <a:rPr lang="es-MX" sz="1200" dirty="0" smtClean="0">
                <a:latin typeface="Comic Sans MS" pitchFamily="66" charset="0"/>
              </a:rPr>
              <a:t>7</a:t>
            </a:r>
          </a:p>
          <a:p>
            <a:r>
              <a:rPr lang="es-MX" sz="1200" dirty="0" smtClean="0">
                <a:latin typeface="Comic Sans MS" pitchFamily="66" charset="0"/>
              </a:rPr>
              <a:t>8</a:t>
            </a:r>
          </a:p>
          <a:p>
            <a:r>
              <a:rPr lang="es-MX" sz="1200" dirty="0" smtClean="0">
                <a:latin typeface="Comic Sans MS" pitchFamily="66" charset="0"/>
              </a:rPr>
              <a:t>9</a:t>
            </a:r>
          </a:p>
          <a:p>
            <a:r>
              <a:rPr lang="es-MX" sz="1200" dirty="0" smtClean="0">
                <a:latin typeface="Comic Sans MS" pitchFamily="66" charset="0"/>
              </a:rPr>
              <a:t>10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643306" y="357166"/>
            <a:ext cx="428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Comic Sans MS" pitchFamily="66" charset="0"/>
              </a:rPr>
              <a:t>=1  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=2  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=3                 </a:t>
            </a:r>
          </a:p>
          <a:p>
            <a:r>
              <a:rPr lang="es-MX" sz="1200" dirty="0" smtClean="0">
                <a:latin typeface="Comic Sans MS" pitchFamily="66" charset="0"/>
              </a:rPr>
              <a:t>=4</a:t>
            </a:r>
          </a:p>
          <a:p>
            <a:r>
              <a:rPr lang="es-MX" sz="1200" dirty="0" smtClean="0">
                <a:latin typeface="Comic Sans MS" pitchFamily="66" charset="0"/>
              </a:rPr>
              <a:t>=5   </a:t>
            </a:r>
          </a:p>
          <a:p>
            <a:r>
              <a:rPr lang="es-MX" sz="1200" dirty="0" smtClean="0">
                <a:latin typeface="Comic Sans MS" pitchFamily="66" charset="0"/>
              </a:rPr>
              <a:t>=6</a:t>
            </a:r>
          </a:p>
          <a:p>
            <a:r>
              <a:rPr lang="es-MX" sz="1200" dirty="0" smtClean="0">
                <a:latin typeface="Comic Sans MS" pitchFamily="66" charset="0"/>
              </a:rPr>
              <a:t>=7</a:t>
            </a:r>
          </a:p>
          <a:p>
            <a:r>
              <a:rPr lang="es-MX" sz="1200" dirty="0" smtClean="0">
                <a:latin typeface="Comic Sans MS" pitchFamily="66" charset="0"/>
              </a:rPr>
              <a:t>=8</a:t>
            </a:r>
          </a:p>
          <a:p>
            <a:r>
              <a:rPr lang="es-MX" sz="1200" dirty="0" smtClean="0">
                <a:latin typeface="Comic Sans MS" pitchFamily="66" charset="0"/>
              </a:rPr>
              <a:t>=9</a:t>
            </a:r>
          </a:p>
          <a:p>
            <a:r>
              <a:rPr lang="es-MX" sz="1200" dirty="0" smtClean="0">
                <a:latin typeface="Comic Sans MS" pitchFamily="66" charset="0"/>
              </a:rPr>
              <a:t>=10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2357422" y="142852"/>
            <a:ext cx="1714512" cy="24288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CuadroTexto"/>
          <p:cNvSpPr txBox="1"/>
          <p:nvPr/>
        </p:nvSpPr>
        <p:spPr>
          <a:xfrm>
            <a:off x="2357422" y="2214554"/>
            <a:ext cx="1785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000" dirty="0" smtClean="0">
                <a:solidFill>
                  <a:srgbClr val="FF0000"/>
                </a:solidFill>
              </a:rPr>
              <a:t>Todo número multiplicado por uno es igual al mismo número</a:t>
            </a:r>
            <a:r>
              <a:rPr lang="es-MX" sz="1000" dirty="0" smtClean="0"/>
              <a:t>.</a:t>
            </a:r>
            <a:endParaRPr lang="es-MX" sz="1000" dirty="0"/>
          </a:p>
        </p:txBody>
      </p:sp>
      <p:sp>
        <p:nvSpPr>
          <p:cNvPr id="52" name="51 CuadroTexto"/>
          <p:cNvSpPr txBox="1"/>
          <p:nvPr/>
        </p:nvSpPr>
        <p:spPr>
          <a:xfrm>
            <a:off x="571472" y="1357298"/>
            <a:ext cx="857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>
                <a:latin typeface="Arial Black" pitchFamily="34" charset="0"/>
              </a:rPr>
              <a:t>___ </a:t>
            </a:r>
            <a:r>
              <a:rPr lang="es-MX" dirty="0" smtClean="0"/>
              <a:t>        </a:t>
            </a:r>
            <a:endParaRPr lang="es-MX" dirty="0"/>
          </a:p>
        </p:txBody>
      </p:sp>
      <p:sp>
        <p:nvSpPr>
          <p:cNvPr id="54" name="53 CuadroTexto"/>
          <p:cNvSpPr txBox="1"/>
          <p:nvPr/>
        </p:nvSpPr>
        <p:spPr>
          <a:xfrm>
            <a:off x="2857488" y="500042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>
                <a:latin typeface="Arial Black" pitchFamily="34" charset="0"/>
              </a:rPr>
              <a:t>X </a:t>
            </a:r>
            <a:r>
              <a:rPr lang="es-MX" dirty="0" smtClean="0"/>
              <a:t>        </a:t>
            </a:r>
            <a:endParaRPr lang="es-MX" dirty="0"/>
          </a:p>
        </p:txBody>
      </p:sp>
      <p:sp>
        <p:nvSpPr>
          <p:cNvPr id="60" name="59 CuadroTexto"/>
          <p:cNvSpPr txBox="1"/>
          <p:nvPr/>
        </p:nvSpPr>
        <p:spPr>
          <a:xfrm>
            <a:off x="2786050" y="1428736"/>
            <a:ext cx="857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>
                <a:latin typeface="Arial Black" pitchFamily="34" charset="0"/>
              </a:rPr>
              <a:t>___ </a:t>
            </a:r>
            <a:r>
              <a:rPr lang="es-MX" dirty="0" smtClean="0"/>
              <a:t>        </a:t>
            </a:r>
            <a:endParaRPr lang="es-MX" dirty="0"/>
          </a:p>
        </p:txBody>
      </p:sp>
      <p:sp>
        <p:nvSpPr>
          <p:cNvPr id="61" name="60 CuadroTexto"/>
          <p:cNvSpPr txBox="1"/>
          <p:nvPr/>
        </p:nvSpPr>
        <p:spPr>
          <a:xfrm>
            <a:off x="4857752" y="857232"/>
            <a:ext cx="100013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sp>
        <p:nvSpPr>
          <p:cNvPr id="62" name="61 CuadroTexto"/>
          <p:cNvSpPr txBox="1"/>
          <p:nvPr/>
        </p:nvSpPr>
        <p:spPr>
          <a:xfrm>
            <a:off x="6929454" y="928670"/>
            <a:ext cx="100013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sp>
        <p:nvSpPr>
          <p:cNvPr id="63" name="62 CuadroTexto"/>
          <p:cNvSpPr txBox="1"/>
          <p:nvPr/>
        </p:nvSpPr>
        <p:spPr>
          <a:xfrm>
            <a:off x="2714612" y="3571876"/>
            <a:ext cx="100013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sp>
        <p:nvSpPr>
          <p:cNvPr id="64" name="63 CuadroTexto"/>
          <p:cNvSpPr txBox="1"/>
          <p:nvPr/>
        </p:nvSpPr>
        <p:spPr>
          <a:xfrm>
            <a:off x="4786314" y="3571876"/>
            <a:ext cx="100013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sp>
        <p:nvSpPr>
          <p:cNvPr id="65" name="64 CuadroTexto"/>
          <p:cNvSpPr txBox="1"/>
          <p:nvPr/>
        </p:nvSpPr>
        <p:spPr>
          <a:xfrm>
            <a:off x="6858016" y="3643314"/>
            <a:ext cx="100013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pic>
        <p:nvPicPr>
          <p:cNvPr id="66" name="65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3440" y="142852"/>
            <a:ext cx="293916" cy="285752"/>
          </a:xfrm>
          <a:prstGeom prst="rect">
            <a:avLst/>
          </a:prstGeom>
        </p:spPr>
      </p:pic>
      <p:pic>
        <p:nvPicPr>
          <p:cNvPr id="67" name="66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0059" y="214290"/>
            <a:ext cx="220437" cy="214314"/>
          </a:xfrm>
          <a:prstGeom prst="rect">
            <a:avLst/>
          </a:prstGeom>
        </p:spPr>
      </p:pic>
      <p:pic>
        <p:nvPicPr>
          <p:cNvPr id="68" name="67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3570" y="214290"/>
            <a:ext cx="367395" cy="357190"/>
          </a:xfrm>
          <a:prstGeom prst="rect">
            <a:avLst/>
          </a:prstGeom>
        </p:spPr>
      </p:pic>
      <p:pic>
        <p:nvPicPr>
          <p:cNvPr id="69" name="68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15272" y="214290"/>
            <a:ext cx="367395" cy="357190"/>
          </a:xfrm>
          <a:prstGeom prst="rect">
            <a:avLst/>
          </a:prstGeom>
        </p:spPr>
      </p:pic>
      <p:pic>
        <p:nvPicPr>
          <p:cNvPr id="70" name="69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2786058"/>
            <a:ext cx="367395" cy="357190"/>
          </a:xfrm>
          <a:prstGeom prst="rect">
            <a:avLst/>
          </a:prstGeom>
        </p:spPr>
      </p:pic>
      <p:pic>
        <p:nvPicPr>
          <p:cNvPr id="71" name="70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3306" y="2786058"/>
            <a:ext cx="367395" cy="357190"/>
          </a:xfrm>
          <a:prstGeom prst="rect">
            <a:avLst/>
          </a:prstGeom>
        </p:spPr>
      </p:pic>
      <p:pic>
        <p:nvPicPr>
          <p:cNvPr id="72" name="71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04803" y="2786058"/>
            <a:ext cx="367395" cy="357190"/>
          </a:xfrm>
          <a:prstGeom prst="rect">
            <a:avLst/>
          </a:prstGeom>
        </p:spPr>
      </p:pic>
      <p:pic>
        <p:nvPicPr>
          <p:cNvPr id="73" name="72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76505" y="2786058"/>
            <a:ext cx="367395" cy="357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214546" y="214290"/>
            <a:ext cx="6059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i="1" dirty="0" smtClean="0"/>
              <a:t>Ejercicio para repasar la serie de la Tabla del 5</a:t>
            </a:r>
            <a:endParaRPr lang="es-MX" sz="2400" b="1" i="1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214282" y="2222517"/>
          <a:ext cx="3976082" cy="4064003"/>
        </p:xfrm>
        <a:graphic>
          <a:graphicData uri="http://schemas.openxmlformats.org/drawingml/2006/table">
            <a:tbl>
              <a:tblPr/>
              <a:tblGrid>
                <a:gridCol w="361462"/>
                <a:gridCol w="361462"/>
                <a:gridCol w="361462"/>
                <a:gridCol w="361462"/>
                <a:gridCol w="361462"/>
                <a:gridCol w="361462"/>
                <a:gridCol w="361462"/>
                <a:gridCol w="361462"/>
                <a:gridCol w="361462"/>
                <a:gridCol w="361462"/>
                <a:gridCol w="361462"/>
              </a:tblGrid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2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297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297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297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975" marR="7975" marT="79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4500563" y="2151082"/>
          <a:ext cx="4234032" cy="4107540"/>
        </p:xfrm>
        <a:graphic>
          <a:graphicData uri="http://schemas.openxmlformats.org/drawingml/2006/table">
            <a:tbl>
              <a:tblPr/>
              <a:tblGrid>
                <a:gridCol w="384912"/>
                <a:gridCol w="384912"/>
                <a:gridCol w="384912"/>
                <a:gridCol w="384912"/>
                <a:gridCol w="384912"/>
                <a:gridCol w="384912"/>
                <a:gridCol w="384912"/>
                <a:gridCol w="384912"/>
                <a:gridCol w="384912"/>
                <a:gridCol w="384912"/>
                <a:gridCol w="384912"/>
              </a:tblGrid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257" marR="7257" marT="72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2214546" y="214290"/>
            <a:ext cx="6737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/>
              <a:t>Ejercicio para repasar la serie de la Tabla del 5</a:t>
            </a:r>
          </a:p>
          <a:p>
            <a:r>
              <a:rPr lang="es-MX" sz="2400" b="1" i="1" dirty="0" smtClean="0"/>
              <a:t>Nombre del Alumno__________________________</a:t>
            </a:r>
            <a:endParaRPr lang="es-MX" sz="2400" b="1" i="1" dirty="0"/>
          </a:p>
        </p:txBody>
      </p:sp>
      <p:pic>
        <p:nvPicPr>
          <p:cNvPr id="8" name="7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865" y="127444"/>
            <a:ext cx="1891367" cy="1872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357158" y="357166"/>
            <a:ext cx="1714512" cy="2428868"/>
            <a:chOff x="4286248" y="142852"/>
            <a:chExt cx="1714512" cy="2428868"/>
          </a:xfrm>
        </p:grpSpPr>
        <p:sp>
          <p:nvSpPr>
            <p:cNvPr id="4" name="3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14     </a:t>
              </a:r>
              <a:endParaRPr lang="es-MX" sz="3600" b="1" dirty="0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14</a:t>
              </a:r>
              <a:endParaRPr lang="es-MX" sz="1600" dirty="0"/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2285984" y="357166"/>
            <a:ext cx="1714512" cy="2428868"/>
            <a:chOff x="4286248" y="142852"/>
            <a:chExt cx="1714512" cy="2428868"/>
          </a:xfrm>
        </p:grpSpPr>
        <p:sp>
          <p:nvSpPr>
            <p:cNvPr id="9" name="8 CuadroTexto"/>
            <p:cNvSpPr txBox="1"/>
            <p:nvPr/>
          </p:nvSpPr>
          <p:spPr>
            <a:xfrm>
              <a:off x="4500563" y="353777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15     </a:t>
              </a:r>
              <a:endParaRPr lang="es-MX" sz="3600" b="1" dirty="0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14</a:t>
              </a:r>
              <a:endParaRPr lang="es-MX" sz="1600" dirty="0"/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4286248" y="357166"/>
            <a:ext cx="1714512" cy="2428868"/>
            <a:chOff x="4286248" y="142852"/>
            <a:chExt cx="1714512" cy="2428868"/>
          </a:xfrm>
        </p:grpSpPr>
        <p:sp>
          <p:nvSpPr>
            <p:cNvPr id="14" name="13 CuadroTexto"/>
            <p:cNvSpPr txBox="1"/>
            <p:nvPr/>
          </p:nvSpPr>
          <p:spPr>
            <a:xfrm>
              <a:off x="4500562" y="353777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16     </a:t>
              </a:r>
              <a:endParaRPr lang="es-MX" sz="3600" b="1" dirty="0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16</a:t>
              </a:r>
              <a:endParaRPr lang="es-MX" sz="1600" dirty="0"/>
            </a:p>
          </p:txBody>
        </p:sp>
      </p:grpSp>
      <p:grpSp>
        <p:nvGrpSpPr>
          <p:cNvPr id="17" name="16 Grupo"/>
          <p:cNvGrpSpPr/>
          <p:nvPr/>
        </p:nvGrpSpPr>
        <p:grpSpPr>
          <a:xfrm>
            <a:off x="6215074" y="357166"/>
            <a:ext cx="1714512" cy="2428868"/>
            <a:chOff x="4286248" y="142852"/>
            <a:chExt cx="1714512" cy="2428868"/>
          </a:xfrm>
        </p:grpSpPr>
        <p:sp>
          <p:nvSpPr>
            <p:cNvPr id="19" name="18 CuadroTexto"/>
            <p:cNvSpPr txBox="1"/>
            <p:nvPr/>
          </p:nvSpPr>
          <p:spPr>
            <a:xfrm>
              <a:off x="4429124" y="353777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18     </a:t>
              </a:r>
              <a:endParaRPr lang="es-MX" sz="3600" b="1" dirty="0"/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18</a:t>
              </a:r>
              <a:endParaRPr lang="es-MX" sz="1600" dirty="0"/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357158" y="3000372"/>
            <a:ext cx="1714512" cy="2428868"/>
            <a:chOff x="4286248" y="142852"/>
            <a:chExt cx="1714512" cy="2428868"/>
          </a:xfrm>
        </p:grpSpPr>
        <p:sp>
          <p:nvSpPr>
            <p:cNvPr id="24" name="23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20     </a:t>
              </a:r>
              <a:endParaRPr lang="es-MX" sz="3600" b="1" dirty="0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" name="25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20</a:t>
              </a:r>
              <a:endParaRPr lang="es-MX" sz="1600" dirty="0"/>
            </a:p>
          </p:txBody>
        </p:sp>
      </p:grpSp>
      <p:grpSp>
        <p:nvGrpSpPr>
          <p:cNvPr id="27" name="26 Grupo"/>
          <p:cNvGrpSpPr/>
          <p:nvPr/>
        </p:nvGrpSpPr>
        <p:grpSpPr>
          <a:xfrm>
            <a:off x="2285984" y="3000372"/>
            <a:ext cx="1714512" cy="2428868"/>
            <a:chOff x="4286248" y="142852"/>
            <a:chExt cx="1714512" cy="2428868"/>
          </a:xfrm>
        </p:grpSpPr>
        <p:sp>
          <p:nvSpPr>
            <p:cNvPr id="29" name="28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21     </a:t>
              </a:r>
              <a:endParaRPr lang="es-MX" sz="3600" b="1" dirty="0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" name="30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21</a:t>
              </a:r>
              <a:endParaRPr lang="es-MX" sz="1600" dirty="0"/>
            </a:p>
          </p:txBody>
        </p:sp>
      </p:grpSp>
      <p:grpSp>
        <p:nvGrpSpPr>
          <p:cNvPr id="32" name="31 Grupo"/>
          <p:cNvGrpSpPr/>
          <p:nvPr/>
        </p:nvGrpSpPr>
        <p:grpSpPr>
          <a:xfrm>
            <a:off x="4286248" y="3000372"/>
            <a:ext cx="1714512" cy="2428868"/>
            <a:chOff x="4286248" y="142852"/>
            <a:chExt cx="1714512" cy="2428868"/>
          </a:xfrm>
        </p:grpSpPr>
        <p:sp>
          <p:nvSpPr>
            <p:cNvPr id="34" name="33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24     </a:t>
              </a:r>
              <a:endParaRPr lang="es-MX" sz="3600" b="1" dirty="0"/>
            </a:p>
          </p:txBody>
        </p:sp>
        <p:sp>
          <p:nvSpPr>
            <p:cNvPr id="35" name="34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6" name="35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24</a:t>
              </a:r>
              <a:endParaRPr lang="es-MX" sz="1600" dirty="0"/>
            </a:p>
          </p:txBody>
        </p:sp>
      </p:grpSp>
      <p:grpSp>
        <p:nvGrpSpPr>
          <p:cNvPr id="37" name="41 Grupo"/>
          <p:cNvGrpSpPr/>
          <p:nvPr/>
        </p:nvGrpSpPr>
        <p:grpSpPr>
          <a:xfrm>
            <a:off x="6215074" y="3000372"/>
            <a:ext cx="1714512" cy="2428868"/>
            <a:chOff x="4286248" y="142852"/>
            <a:chExt cx="1714512" cy="2428868"/>
          </a:xfrm>
        </p:grpSpPr>
        <p:sp>
          <p:nvSpPr>
            <p:cNvPr id="44" name="43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27     </a:t>
              </a:r>
              <a:endParaRPr lang="es-MX" sz="3600" b="1" dirty="0"/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6" name="45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27</a:t>
              </a:r>
              <a:endParaRPr lang="es-MX" sz="1600" dirty="0"/>
            </a:p>
          </p:txBody>
        </p:sp>
      </p:grpSp>
      <p:sp>
        <p:nvSpPr>
          <p:cNvPr id="55" name="54 CuadroTexto"/>
          <p:cNvSpPr txBox="1"/>
          <p:nvPr/>
        </p:nvSpPr>
        <p:spPr>
          <a:xfrm>
            <a:off x="642910" y="1142984"/>
            <a:ext cx="100013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sp>
        <p:nvSpPr>
          <p:cNvPr id="56" name="55 CuadroTexto"/>
          <p:cNvSpPr txBox="1"/>
          <p:nvPr/>
        </p:nvSpPr>
        <p:spPr>
          <a:xfrm>
            <a:off x="2643174" y="1142984"/>
            <a:ext cx="100013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sp>
        <p:nvSpPr>
          <p:cNvPr id="57" name="56 CuadroTexto"/>
          <p:cNvSpPr txBox="1"/>
          <p:nvPr/>
        </p:nvSpPr>
        <p:spPr>
          <a:xfrm>
            <a:off x="4714876" y="1142984"/>
            <a:ext cx="100013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6500826" y="1142984"/>
            <a:ext cx="100013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714348" y="3786190"/>
            <a:ext cx="100013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sp>
        <p:nvSpPr>
          <p:cNvPr id="60" name="59 CuadroTexto"/>
          <p:cNvSpPr txBox="1"/>
          <p:nvPr/>
        </p:nvSpPr>
        <p:spPr>
          <a:xfrm>
            <a:off x="2643174" y="3714752"/>
            <a:ext cx="100013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sp>
        <p:nvSpPr>
          <p:cNvPr id="61" name="60 CuadroTexto"/>
          <p:cNvSpPr txBox="1"/>
          <p:nvPr/>
        </p:nvSpPr>
        <p:spPr>
          <a:xfrm>
            <a:off x="4643438" y="3786190"/>
            <a:ext cx="100013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sp>
        <p:nvSpPr>
          <p:cNvPr id="62" name="61 CuadroTexto"/>
          <p:cNvSpPr txBox="1"/>
          <p:nvPr/>
        </p:nvSpPr>
        <p:spPr>
          <a:xfrm>
            <a:off x="6572264" y="3714752"/>
            <a:ext cx="100013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pic>
        <p:nvPicPr>
          <p:cNvPr id="63" name="62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3865" y="428604"/>
            <a:ext cx="367395" cy="357190"/>
          </a:xfrm>
          <a:prstGeom prst="rect">
            <a:avLst/>
          </a:prstGeom>
        </p:spPr>
      </p:pic>
      <p:pic>
        <p:nvPicPr>
          <p:cNvPr id="64" name="63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1253" y="428604"/>
            <a:ext cx="367395" cy="357190"/>
          </a:xfrm>
          <a:prstGeom prst="rect">
            <a:avLst/>
          </a:prstGeom>
        </p:spPr>
      </p:pic>
      <p:pic>
        <p:nvPicPr>
          <p:cNvPr id="65" name="64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0284" y="428604"/>
            <a:ext cx="367395" cy="357190"/>
          </a:xfrm>
          <a:prstGeom prst="rect">
            <a:avLst/>
          </a:prstGeom>
        </p:spPr>
      </p:pic>
      <p:pic>
        <p:nvPicPr>
          <p:cNvPr id="66" name="65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90753" y="428604"/>
            <a:ext cx="367395" cy="357190"/>
          </a:xfrm>
          <a:prstGeom prst="rect">
            <a:avLst/>
          </a:prstGeom>
        </p:spPr>
      </p:pic>
      <p:pic>
        <p:nvPicPr>
          <p:cNvPr id="67" name="66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3865" y="3071810"/>
            <a:ext cx="367395" cy="357190"/>
          </a:xfrm>
          <a:prstGeom prst="rect">
            <a:avLst/>
          </a:prstGeom>
        </p:spPr>
      </p:pic>
      <p:pic>
        <p:nvPicPr>
          <p:cNvPr id="68" name="67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1253" y="3071810"/>
            <a:ext cx="367395" cy="357190"/>
          </a:xfrm>
          <a:prstGeom prst="rect">
            <a:avLst/>
          </a:prstGeom>
        </p:spPr>
      </p:pic>
      <p:pic>
        <p:nvPicPr>
          <p:cNvPr id="69" name="68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61927" y="3071810"/>
            <a:ext cx="367395" cy="357190"/>
          </a:xfrm>
          <a:prstGeom prst="rect">
            <a:avLst/>
          </a:prstGeom>
        </p:spPr>
      </p:pic>
      <p:pic>
        <p:nvPicPr>
          <p:cNvPr id="70" name="69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90753" y="3071810"/>
            <a:ext cx="367395" cy="357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357158" y="214290"/>
            <a:ext cx="1714512" cy="2428868"/>
            <a:chOff x="4286248" y="142852"/>
            <a:chExt cx="1714512" cy="2428868"/>
          </a:xfrm>
        </p:grpSpPr>
        <p:sp>
          <p:nvSpPr>
            <p:cNvPr id="4" name="3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28     </a:t>
              </a:r>
              <a:endParaRPr lang="es-MX" sz="3600" b="1" dirty="0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28</a:t>
              </a:r>
              <a:endParaRPr lang="es-MX" sz="1600" dirty="0"/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2357422" y="214290"/>
            <a:ext cx="1714512" cy="2428868"/>
            <a:chOff x="4286248" y="142852"/>
            <a:chExt cx="1714512" cy="2428868"/>
          </a:xfrm>
        </p:grpSpPr>
        <p:sp>
          <p:nvSpPr>
            <p:cNvPr id="9" name="8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30     </a:t>
              </a:r>
              <a:endParaRPr lang="es-MX" sz="3600" b="1" dirty="0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30</a:t>
              </a:r>
              <a:endParaRPr lang="es-MX" sz="1600" dirty="0"/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4286248" y="214290"/>
            <a:ext cx="1714512" cy="2428868"/>
            <a:chOff x="4286248" y="142852"/>
            <a:chExt cx="1714512" cy="2428868"/>
          </a:xfrm>
        </p:grpSpPr>
        <p:sp>
          <p:nvSpPr>
            <p:cNvPr id="14" name="13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32     </a:t>
              </a:r>
              <a:endParaRPr lang="es-MX" sz="3600" b="1" dirty="0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32</a:t>
              </a:r>
              <a:endParaRPr lang="es-MX" sz="1600" dirty="0"/>
            </a:p>
          </p:txBody>
        </p:sp>
      </p:grpSp>
      <p:grpSp>
        <p:nvGrpSpPr>
          <p:cNvPr id="17" name="16 Grupo"/>
          <p:cNvGrpSpPr/>
          <p:nvPr/>
        </p:nvGrpSpPr>
        <p:grpSpPr>
          <a:xfrm>
            <a:off x="6215074" y="214290"/>
            <a:ext cx="1714512" cy="2428868"/>
            <a:chOff x="4286248" y="142852"/>
            <a:chExt cx="1714512" cy="2428868"/>
          </a:xfrm>
        </p:grpSpPr>
        <p:sp>
          <p:nvSpPr>
            <p:cNvPr id="19" name="18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35     </a:t>
              </a:r>
              <a:endParaRPr lang="es-MX" sz="3600" b="1" dirty="0"/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35</a:t>
              </a:r>
              <a:endParaRPr lang="es-MX" sz="1600" dirty="0"/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357158" y="2928934"/>
            <a:ext cx="1714512" cy="2428868"/>
            <a:chOff x="4286248" y="142852"/>
            <a:chExt cx="1714512" cy="2428868"/>
          </a:xfrm>
        </p:grpSpPr>
        <p:sp>
          <p:nvSpPr>
            <p:cNvPr id="24" name="23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36     </a:t>
              </a:r>
              <a:endParaRPr lang="es-MX" sz="3600" b="1" dirty="0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" name="25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36</a:t>
              </a:r>
              <a:endParaRPr lang="es-MX" sz="1600" dirty="0"/>
            </a:p>
          </p:txBody>
        </p:sp>
      </p:grpSp>
      <p:grpSp>
        <p:nvGrpSpPr>
          <p:cNvPr id="27" name="27 Grupo"/>
          <p:cNvGrpSpPr/>
          <p:nvPr/>
        </p:nvGrpSpPr>
        <p:grpSpPr>
          <a:xfrm>
            <a:off x="2357422" y="2928934"/>
            <a:ext cx="1714512" cy="2428868"/>
            <a:chOff x="4286248" y="142852"/>
            <a:chExt cx="1714512" cy="2428868"/>
          </a:xfrm>
        </p:grpSpPr>
        <p:sp>
          <p:nvSpPr>
            <p:cNvPr id="30" name="29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40     </a:t>
              </a:r>
              <a:endParaRPr lang="es-MX" sz="3600" b="1" dirty="0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2" name="31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40</a:t>
              </a:r>
              <a:endParaRPr lang="es-MX" sz="1600" dirty="0"/>
            </a:p>
          </p:txBody>
        </p:sp>
      </p:grpSp>
      <p:grpSp>
        <p:nvGrpSpPr>
          <p:cNvPr id="28" name="32 Grupo"/>
          <p:cNvGrpSpPr/>
          <p:nvPr/>
        </p:nvGrpSpPr>
        <p:grpSpPr>
          <a:xfrm>
            <a:off x="4286248" y="2928958"/>
            <a:ext cx="1714512" cy="2428868"/>
            <a:chOff x="4286248" y="142852"/>
            <a:chExt cx="1714512" cy="2428868"/>
          </a:xfrm>
        </p:grpSpPr>
        <p:sp>
          <p:nvSpPr>
            <p:cNvPr id="35" name="34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42     </a:t>
              </a:r>
              <a:endParaRPr lang="es-MX" sz="3600" b="1" dirty="0"/>
            </a:p>
          </p:txBody>
        </p:sp>
        <p:sp>
          <p:nvSpPr>
            <p:cNvPr id="36" name="35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7" name="36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42</a:t>
              </a:r>
              <a:endParaRPr lang="es-MX" sz="1600" dirty="0"/>
            </a:p>
          </p:txBody>
        </p:sp>
      </p:grpSp>
      <p:grpSp>
        <p:nvGrpSpPr>
          <p:cNvPr id="33" name="37 Grupo"/>
          <p:cNvGrpSpPr/>
          <p:nvPr/>
        </p:nvGrpSpPr>
        <p:grpSpPr>
          <a:xfrm>
            <a:off x="6215074" y="2928934"/>
            <a:ext cx="1714512" cy="2428868"/>
            <a:chOff x="4286248" y="142852"/>
            <a:chExt cx="1714512" cy="2428868"/>
          </a:xfrm>
        </p:grpSpPr>
        <p:sp>
          <p:nvSpPr>
            <p:cNvPr id="40" name="39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45     </a:t>
              </a:r>
              <a:endParaRPr lang="es-MX" sz="3600" b="1" dirty="0"/>
            </a:p>
          </p:txBody>
        </p:sp>
        <p:sp>
          <p:nvSpPr>
            <p:cNvPr id="41" name="40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45</a:t>
              </a:r>
              <a:endParaRPr lang="es-MX" sz="1600" dirty="0"/>
            </a:p>
          </p:txBody>
        </p:sp>
      </p:grpSp>
      <p:sp>
        <p:nvSpPr>
          <p:cNvPr id="51" name="50 CuadroTexto"/>
          <p:cNvSpPr txBox="1"/>
          <p:nvPr/>
        </p:nvSpPr>
        <p:spPr>
          <a:xfrm>
            <a:off x="642910" y="1000108"/>
            <a:ext cx="100013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2714612" y="928670"/>
            <a:ext cx="100013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4643438" y="3714752"/>
            <a:ext cx="100013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4643438" y="1000108"/>
            <a:ext cx="100013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6572264" y="3643314"/>
            <a:ext cx="100013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sp>
        <p:nvSpPr>
          <p:cNvPr id="56" name="55 CuadroTexto"/>
          <p:cNvSpPr txBox="1"/>
          <p:nvPr/>
        </p:nvSpPr>
        <p:spPr>
          <a:xfrm>
            <a:off x="6572264" y="1000108"/>
            <a:ext cx="100013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sp>
        <p:nvSpPr>
          <p:cNvPr id="57" name="56 CuadroTexto"/>
          <p:cNvSpPr txBox="1"/>
          <p:nvPr/>
        </p:nvSpPr>
        <p:spPr>
          <a:xfrm>
            <a:off x="714348" y="3714752"/>
            <a:ext cx="100013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2714612" y="3714752"/>
            <a:ext cx="100013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pic>
        <p:nvPicPr>
          <p:cNvPr id="59" name="58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3865" y="285728"/>
            <a:ext cx="367395" cy="357190"/>
          </a:xfrm>
          <a:prstGeom prst="rect">
            <a:avLst/>
          </a:prstGeom>
        </p:spPr>
      </p:pic>
      <p:pic>
        <p:nvPicPr>
          <p:cNvPr id="60" name="59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3101" y="285728"/>
            <a:ext cx="367395" cy="357190"/>
          </a:xfrm>
          <a:prstGeom prst="rect">
            <a:avLst/>
          </a:prstGeom>
        </p:spPr>
      </p:pic>
      <p:pic>
        <p:nvPicPr>
          <p:cNvPr id="61" name="60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2132" y="285728"/>
            <a:ext cx="367395" cy="357190"/>
          </a:xfrm>
          <a:prstGeom prst="rect">
            <a:avLst/>
          </a:prstGeom>
        </p:spPr>
      </p:pic>
      <p:pic>
        <p:nvPicPr>
          <p:cNvPr id="62" name="61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62191" y="285728"/>
            <a:ext cx="367395" cy="357190"/>
          </a:xfrm>
          <a:prstGeom prst="rect">
            <a:avLst/>
          </a:prstGeom>
        </p:spPr>
      </p:pic>
      <p:pic>
        <p:nvPicPr>
          <p:cNvPr id="63" name="62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3865" y="2928934"/>
            <a:ext cx="367395" cy="357190"/>
          </a:xfrm>
          <a:prstGeom prst="rect">
            <a:avLst/>
          </a:prstGeom>
        </p:spPr>
      </p:pic>
      <p:pic>
        <p:nvPicPr>
          <p:cNvPr id="64" name="63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4539" y="2928934"/>
            <a:ext cx="367395" cy="357190"/>
          </a:xfrm>
          <a:prstGeom prst="rect">
            <a:avLst/>
          </a:prstGeom>
        </p:spPr>
      </p:pic>
      <p:pic>
        <p:nvPicPr>
          <p:cNvPr id="65" name="64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3365" y="2928934"/>
            <a:ext cx="367395" cy="357190"/>
          </a:xfrm>
          <a:prstGeom prst="rect">
            <a:avLst/>
          </a:prstGeom>
        </p:spPr>
      </p:pic>
      <p:pic>
        <p:nvPicPr>
          <p:cNvPr id="66" name="65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62191" y="2928934"/>
            <a:ext cx="367395" cy="357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357158" y="214290"/>
            <a:ext cx="1714512" cy="2428868"/>
            <a:chOff x="4286248" y="142852"/>
            <a:chExt cx="1714512" cy="2428868"/>
          </a:xfrm>
        </p:grpSpPr>
        <p:sp>
          <p:nvSpPr>
            <p:cNvPr id="4" name="3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48     </a:t>
              </a:r>
              <a:endParaRPr lang="es-MX" sz="3600" b="1" dirty="0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48</a:t>
              </a:r>
              <a:endParaRPr lang="es-MX" sz="1600" dirty="0"/>
            </a:p>
          </p:txBody>
        </p:sp>
      </p:grpSp>
      <p:grpSp>
        <p:nvGrpSpPr>
          <p:cNvPr id="7" name="7 Grupo"/>
          <p:cNvGrpSpPr/>
          <p:nvPr/>
        </p:nvGrpSpPr>
        <p:grpSpPr>
          <a:xfrm>
            <a:off x="2214546" y="214290"/>
            <a:ext cx="1714512" cy="2428868"/>
            <a:chOff x="4286248" y="142852"/>
            <a:chExt cx="1714512" cy="2428868"/>
          </a:xfrm>
        </p:grpSpPr>
        <p:sp>
          <p:nvSpPr>
            <p:cNvPr id="10" name="9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54     </a:t>
              </a:r>
              <a:endParaRPr lang="es-MX" sz="3600" b="1" dirty="0"/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54</a:t>
              </a:r>
              <a:endParaRPr lang="es-MX" sz="1600" dirty="0"/>
            </a:p>
          </p:txBody>
        </p:sp>
      </p:grpSp>
      <p:grpSp>
        <p:nvGrpSpPr>
          <p:cNvPr id="8" name="12 Grupo"/>
          <p:cNvGrpSpPr/>
          <p:nvPr/>
        </p:nvGrpSpPr>
        <p:grpSpPr>
          <a:xfrm>
            <a:off x="4143372" y="214290"/>
            <a:ext cx="1714512" cy="2428868"/>
            <a:chOff x="4286248" y="142852"/>
            <a:chExt cx="1714512" cy="2428868"/>
          </a:xfrm>
        </p:grpSpPr>
        <p:sp>
          <p:nvSpPr>
            <p:cNvPr id="14" name="13 CuadroTexto"/>
            <p:cNvSpPr txBox="1"/>
            <p:nvPr/>
          </p:nvSpPr>
          <p:spPr>
            <a:xfrm>
              <a:off x="4643438" y="1006602"/>
              <a:ext cx="10001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MX" sz="2000" dirty="0" smtClean="0">
                <a:latin typeface="Comic Sans MS" pitchFamily="66" charset="0"/>
              </a:endParaRPr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56     </a:t>
              </a:r>
              <a:endParaRPr lang="es-MX" sz="3600" b="1" dirty="0"/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56</a:t>
              </a:r>
              <a:endParaRPr lang="es-MX" sz="1600" dirty="0"/>
            </a:p>
          </p:txBody>
        </p:sp>
      </p:grpSp>
      <p:grpSp>
        <p:nvGrpSpPr>
          <p:cNvPr id="13" name="17 Grupo"/>
          <p:cNvGrpSpPr/>
          <p:nvPr/>
        </p:nvGrpSpPr>
        <p:grpSpPr>
          <a:xfrm>
            <a:off x="6143636" y="214290"/>
            <a:ext cx="1714512" cy="2428868"/>
            <a:chOff x="4286248" y="142852"/>
            <a:chExt cx="1714512" cy="2428868"/>
          </a:xfrm>
        </p:grpSpPr>
        <p:sp>
          <p:nvSpPr>
            <p:cNvPr id="19" name="18 CuadroTexto"/>
            <p:cNvSpPr txBox="1"/>
            <p:nvPr/>
          </p:nvSpPr>
          <p:spPr>
            <a:xfrm>
              <a:off x="4643438" y="1006602"/>
              <a:ext cx="10001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MX" sz="2000" dirty="0" smtClean="0">
                <a:latin typeface="Comic Sans MS" pitchFamily="66" charset="0"/>
              </a:endParaRPr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63     </a:t>
              </a:r>
              <a:endParaRPr lang="es-MX" sz="3600" b="1" dirty="0"/>
            </a:p>
          </p:txBody>
        </p:sp>
        <p:sp>
          <p:nvSpPr>
            <p:cNvPr id="21" name="20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63</a:t>
              </a:r>
              <a:endParaRPr lang="es-MX" sz="1600" dirty="0"/>
            </a:p>
          </p:txBody>
        </p:sp>
      </p:grpSp>
      <p:grpSp>
        <p:nvGrpSpPr>
          <p:cNvPr id="18" name="22 Grupo"/>
          <p:cNvGrpSpPr/>
          <p:nvPr/>
        </p:nvGrpSpPr>
        <p:grpSpPr>
          <a:xfrm>
            <a:off x="357158" y="2857496"/>
            <a:ext cx="1714512" cy="2428868"/>
            <a:chOff x="4286248" y="142852"/>
            <a:chExt cx="1714512" cy="2428868"/>
          </a:xfrm>
        </p:grpSpPr>
        <p:sp>
          <p:nvSpPr>
            <p:cNvPr id="25" name="24 CuadroTexto"/>
            <p:cNvSpPr txBox="1"/>
            <p:nvPr/>
          </p:nvSpPr>
          <p:spPr>
            <a:xfrm>
              <a:off x="4500562" y="285728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72     </a:t>
              </a:r>
              <a:endParaRPr lang="es-MX" sz="3600" b="1" dirty="0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" name="26 CuadroTexto"/>
            <p:cNvSpPr txBox="1"/>
            <p:nvPr/>
          </p:nvSpPr>
          <p:spPr>
            <a:xfrm>
              <a:off x="4286248" y="2071678"/>
              <a:ext cx="16430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igual a</a:t>
              </a:r>
              <a:r>
                <a:rPr lang="es-MX" sz="1600" dirty="0" smtClean="0">
                  <a:solidFill>
                    <a:srgbClr val="FF0000"/>
                  </a:solidFill>
                </a:rPr>
                <a:t> 72</a:t>
              </a:r>
              <a:endParaRPr lang="es-MX" sz="1600" dirty="0"/>
            </a:p>
          </p:txBody>
        </p:sp>
      </p:grpSp>
      <p:grpSp>
        <p:nvGrpSpPr>
          <p:cNvPr id="23" name="27 Grupo"/>
          <p:cNvGrpSpPr/>
          <p:nvPr/>
        </p:nvGrpSpPr>
        <p:grpSpPr>
          <a:xfrm>
            <a:off x="2357422" y="2857496"/>
            <a:ext cx="1714512" cy="2500330"/>
            <a:chOff x="4286248" y="71414"/>
            <a:chExt cx="1714512" cy="2500330"/>
          </a:xfrm>
        </p:grpSpPr>
        <p:sp>
          <p:nvSpPr>
            <p:cNvPr id="30" name="29 CuadroTexto"/>
            <p:cNvSpPr txBox="1"/>
            <p:nvPr/>
          </p:nvSpPr>
          <p:spPr>
            <a:xfrm>
              <a:off x="4500562" y="71414"/>
              <a:ext cx="1285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latin typeface="Arial Black" pitchFamily="34" charset="0"/>
                </a:rPr>
                <a:t>=</a:t>
              </a:r>
              <a:r>
                <a:rPr lang="es-MX" sz="3600" b="1" dirty="0" smtClean="0"/>
                <a:t>   ?     </a:t>
              </a:r>
              <a:endParaRPr lang="es-MX" sz="3600" b="1" dirty="0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4286248" y="142852"/>
              <a:ext cx="1714512" cy="2428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2" name="31 CuadroTexto"/>
            <p:cNvSpPr txBox="1"/>
            <p:nvPr/>
          </p:nvSpPr>
          <p:spPr>
            <a:xfrm>
              <a:off x="4357686" y="1925413"/>
              <a:ext cx="15001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srgbClr val="FF0000"/>
                  </a:solidFill>
                </a:rPr>
                <a:t>Números que multiplicados resulten  con número único</a:t>
              </a:r>
              <a:r>
                <a:rPr lang="es-MX" sz="1600" dirty="0" smtClean="0">
                  <a:solidFill>
                    <a:srgbClr val="FF0000"/>
                  </a:solidFill>
                </a:rPr>
                <a:t> ?</a:t>
              </a:r>
              <a:endParaRPr lang="es-MX" sz="1600" dirty="0"/>
            </a:p>
          </p:txBody>
        </p:sp>
      </p:grpSp>
      <p:sp>
        <p:nvSpPr>
          <p:cNvPr id="39" name="38 CuadroTexto"/>
          <p:cNvSpPr txBox="1"/>
          <p:nvPr/>
        </p:nvSpPr>
        <p:spPr>
          <a:xfrm>
            <a:off x="714348" y="928670"/>
            <a:ext cx="100013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2571736" y="1000108"/>
            <a:ext cx="100013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4500563" y="1000108"/>
            <a:ext cx="100013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sp>
        <p:nvSpPr>
          <p:cNvPr id="42" name="41 CuadroTexto"/>
          <p:cNvSpPr txBox="1"/>
          <p:nvPr/>
        </p:nvSpPr>
        <p:spPr>
          <a:xfrm>
            <a:off x="6572264" y="1000108"/>
            <a:ext cx="100013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714348" y="3643314"/>
            <a:ext cx="100013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2500298" y="3391445"/>
            <a:ext cx="1428760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  <a:p>
            <a:endParaRPr lang="es-MX" sz="2000" dirty="0" smtClean="0">
              <a:latin typeface="Comic Sans MS" pitchFamily="66" charset="0"/>
            </a:endParaRPr>
          </a:p>
        </p:txBody>
      </p:sp>
      <p:pic>
        <p:nvPicPr>
          <p:cNvPr id="45" name="44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2837" y="285728"/>
            <a:ext cx="367395" cy="357190"/>
          </a:xfrm>
          <a:prstGeom prst="rect">
            <a:avLst/>
          </a:prstGeom>
        </p:spPr>
      </p:pic>
      <p:pic>
        <p:nvPicPr>
          <p:cNvPr id="46" name="45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0225" y="285728"/>
            <a:ext cx="367395" cy="357190"/>
          </a:xfrm>
          <a:prstGeom prst="rect">
            <a:avLst/>
          </a:prstGeom>
        </p:spPr>
      </p:pic>
      <p:pic>
        <p:nvPicPr>
          <p:cNvPr id="47" name="46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6" y="285728"/>
            <a:ext cx="367395" cy="357190"/>
          </a:xfrm>
          <a:prstGeom prst="rect">
            <a:avLst/>
          </a:prstGeom>
        </p:spPr>
      </p:pic>
      <p:pic>
        <p:nvPicPr>
          <p:cNvPr id="48" name="47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39725" y="285728"/>
            <a:ext cx="367395" cy="357190"/>
          </a:xfrm>
          <a:prstGeom prst="rect">
            <a:avLst/>
          </a:prstGeom>
        </p:spPr>
      </p:pic>
      <p:pic>
        <p:nvPicPr>
          <p:cNvPr id="49" name="48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2928934"/>
            <a:ext cx="367395" cy="357190"/>
          </a:xfrm>
          <a:prstGeom prst="rect">
            <a:avLst/>
          </a:prstGeom>
        </p:spPr>
      </p:pic>
      <p:pic>
        <p:nvPicPr>
          <p:cNvPr id="50" name="49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3101" y="3000372"/>
            <a:ext cx="367395" cy="357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214546" y="214290"/>
            <a:ext cx="6059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i="1" dirty="0" smtClean="0"/>
              <a:t>Ejercicio para repasar la serie de la Tabla del 4</a:t>
            </a:r>
            <a:endParaRPr lang="es-MX" sz="2400" b="1" i="1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285720" y="2214554"/>
          <a:ext cx="3857656" cy="4143396"/>
        </p:xfrm>
        <a:graphic>
          <a:graphicData uri="http://schemas.openxmlformats.org/drawingml/2006/table">
            <a:tbl>
              <a:tblPr/>
              <a:tblGrid>
                <a:gridCol w="350696"/>
                <a:gridCol w="350696"/>
                <a:gridCol w="350696"/>
                <a:gridCol w="350696"/>
                <a:gridCol w="350696"/>
                <a:gridCol w="350696"/>
                <a:gridCol w="350696"/>
                <a:gridCol w="350696"/>
                <a:gridCol w="350696"/>
                <a:gridCol w="350696"/>
                <a:gridCol w="350696"/>
              </a:tblGrid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  <a:endParaRPr lang="es-MX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  <a:endParaRPr lang="es-MX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  <a:endParaRPr lang="es-MX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  <a:endParaRPr lang="es-MX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02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02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  <a:endParaRPr lang="es-MX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02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4786318" y="2214554"/>
          <a:ext cx="3714777" cy="4139100"/>
        </p:xfrm>
        <a:graphic>
          <a:graphicData uri="http://schemas.openxmlformats.org/drawingml/2006/table">
            <a:tbl>
              <a:tblPr/>
              <a:tblGrid>
                <a:gridCol w="337707"/>
                <a:gridCol w="337707"/>
                <a:gridCol w="337707"/>
                <a:gridCol w="337707"/>
                <a:gridCol w="337707"/>
                <a:gridCol w="337707"/>
                <a:gridCol w="337707"/>
                <a:gridCol w="337707"/>
                <a:gridCol w="337707"/>
                <a:gridCol w="337707"/>
                <a:gridCol w="337707"/>
              </a:tblGrid>
              <a:tr h="2033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3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3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3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3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3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3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3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3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3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3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3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3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3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3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3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3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3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3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3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2214546" y="214290"/>
            <a:ext cx="6737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/>
              <a:t>Ejercicio para repasar la serie de la Tabla del </a:t>
            </a:r>
          </a:p>
          <a:p>
            <a:r>
              <a:rPr lang="es-MX" sz="2400" b="1" i="1" dirty="0" smtClean="0"/>
              <a:t>Nombre del Alumno__________________________</a:t>
            </a:r>
            <a:endParaRPr lang="es-MX" sz="2400" b="1" i="1" dirty="0"/>
          </a:p>
        </p:txBody>
      </p:sp>
      <p:pic>
        <p:nvPicPr>
          <p:cNvPr id="8" name="7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865" y="127444"/>
            <a:ext cx="1891367" cy="1872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214546" y="214290"/>
            <a:ext cx="6059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i="1" dirty="0" smtClean="0"/>
              <a:t>Ejercicio para repasar la serie de la Tabla del 3</a:t>
            </a:r>
            <a:endParaRPr lang="es-MX" sz="2400" b="1" i="1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214282" y="2285992"/>
          <a:ext cx="4097885" cy="4143396"/>
        </p:xfrm>
        <a:graphic>
          <a:graphicData uri="http://schemas.openxmlformats.org/drawingml/2006/table">
            <a:tbl>
              <a:tblPr/>
              <a:tblGrid>
                <a:gridCol w="372535"/>
                <a:gridCol w="372535"/>
                <a:gridCol w="372535"/>
                <a:gridCol w="372535"/>
                <a:gridCol w="372535"/>
                <a:gridCol w="372535"/>
                <a:gridCol w="372535"/>
                <a:gridCol w="372535"/>
                <a:gridCol w="372535"/>
                <a:gridCol w="372535"/>
                <a:gridCol w="372535"/>
              </a:tblGrid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02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02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02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4714876" y="2285992"/>
          <a:ext cx="4000524" cy="4139100"/>
        </p:xfrm>
        <a:graphic>
          <a:graphicData uri="http://schemas.openxmlformats.org/drawingml/2006/table">
            <a:tbl>
              <a:tblPr/>
              <a:tblGrid>
                <a:gridCol w="363684"/>
                <a:gridCol w="363684"/>
                <a:gridCol w="363684"/>
                <a:gridCol w="363684"/>
                <a:gridCol w="363684"/>
                <a:gridCol w="363684"/>
                <a:gridCol w="363684"/>
                <a:gridCol w="363684"/>
                <a:gridCol w="363684"/>
                <a:gridCol w="363684"/>
                <a:gridCol w="363684"/>
              </a:tblGrid>
              <a:tr h="20002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2214546" y="214290"/>
            <a:ext cx="6737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/>
              <a:t>Ejercicio para repasar la serie de la Tabla del </a:t>
            </a:r>
          </a:p>
          <a:p>
            <a:r>
              <a:rPr lang="es-MX" sz="2400" b="1" i="1" dirty="0" smtClean="0"/>
              <a:t>Nombre del Alumno__________________________</a:t>
            </a:r>
            <a:endParaRPr lang="es-MX" sz="2400" b="1" i="1" dirty="0"/>
          </a:p>
        </p:txBody>
      </p:sp>
      <p:pic>
        <p:nvPicPr>
          <p:cNvPr id="8" name="7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865" y="56006"/>
            <a:ext cx="1891367" cy="1872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214546" y="214290"/>
            <a:ext cx="6059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i="1" dirty="0" smtClean="0"/>
              <a:t>Ejercicio para repasar la serie de la Tabla del 2</a:t>
            </a:r>
            <a:endParaRPr lang="es-MX" sz="2400" b="1" i="1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42844" y="2285992"/>
          <a:ext cx="4169330" cy="4066249"/>
        </p:xfrm>
        <a:graphic>
          <a:graphicData uri="http://schemas.openxmlformats.org/drawingml/2006/table">
            <a:tbl>
              <a:tblPr/>
              <a:tblGrid>
                <a:gridCol w="379030"/>
                <a:gridCol w="379030"/>
                <a:gridCol w="379030"/>
                <a:gridCol w="379030"/>
                <a:gridCol w="379030"/>
                <a:gridCol w="379030"/>
                <a:gridCol w="379030"/>
                <a:gridCol w="379030"/>
                <a:gridCol w="379030"/>
                <a:gridCol w="379030"/>
                <a:gridCol w="379030"/>
              </a:tblGrid>
              <a:tr h="215311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11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11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11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11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11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11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11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11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11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11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11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11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11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11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11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4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4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4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971" marR="8971" marT="89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4786314" y="2285992"/>
          <a:ext cx="4051839" cy="4139100"/>
        </p:xfrm>
        <a:graphic>
          <a:graphicData uri="http://schemas.openxmlformats.org/drawingml/2006/table">
            <a:tbl>
              <a:tblPr/>
              <a:tblGrid>
                <a:gridCol w="368349"/>
                <a:gridCol w="368349"/>
                <a:gridCol w="368349"/>
                <a:gridCol w="368349"/>
                <a:gridCol w="368349"/>
                <a:gridCol w="368349"/>
                <a:gridCol w="368349"/>
                <a:gridCol w="368349"/>
                <a:gridCol w="368349"/>
                <a:gridCol w="368349"/>
                <a:gridCol w="368349"/>
              </a:tblGrid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___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2214546" y="214290"/>
            <a:ext cx="6737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/>
              <a:t>Ejercicio para repasar la serie de la Tabla del </a:t>
            </a:r>
          </a:p>
          <a:p>
            <a:r>
              <a:rPr lang="es-MX" sz="2400" b="1" i="1" dirty="0" smtClean="0"/>
              <a:t>Nombre del Alumno__________________________</a:t>
            </a:r>
            <a:endParaRPr lang="es-MX" sz="2400" b="1" i="1" dirty="0"/>
          </a:p>
        </p:txBody>
      </p:sp>
      <p:pic>
        <p:nvPicPr>
          <p:cNvPr id="8" name="7 Imagen" descr="TABLILOCAS GOBIER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865" y="56006"/>
            <a:ext cx="1891367" cy="1872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21 Grupo"/>
          <p:cNvGrpSpPr/>
          <p:nvPr/>
        </p:nvGrpSpPr>
        <p:grpSpPr>
          <a:xfrm>
            <a:off x="71406" y="-71462"/>
            <a:ext cx="8929718" cy="6858024"/>
            <a:chOff x="214314" y="-71462"/>
            <a:chExt cx="8929718" cy="6858024"/>
          </a:xfrm>
        </p:grpSpPr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4314" y="136403"/>
              <a:ext cx="8929718" cy="6650159"/>
            </a:xfrm>
            <a:prstGeom prst="rect">
              <a:avLst/>
            </a:prstGeom>
            <a:noFill/>
          </p:spPr>
        </p:pic>
        <p:sp>
          <p:nvSpPr>
            <p:cNvPr id="7" name="6 CuadroTexto"/>
            <p:cNvSpPr txBox="1"/>
            <p:nvPr/>
          </p:nvSpPr>
          <p:spPr>
            <a:xfrm>
              <a:off x="2286016" y="-71462"/>
              <a:ext cx="4846391" cy="3581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 smtClean="0"/>
                <a:t>Rueda de Multiplicar para practicar la Tabla del 9</a:t>
              </a:r>
              <a:endParaRPr lang="es-MX" b="1" dirty="0"/>
            </a:p>
          </p:txBody>
        </p:sp>
        <p:pic>
          <p:nvPicPr>
            <p:cNvPr id="20" name="19 Imagen" descr="TABLILOCAS GOBIERNO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488" y="2571744"/>
              <a:ext cx="3643338" cy="2301424"/>
            </a:xfrm>
            <a:prstGeom prst="rect">
              <a:avLst/>
            </a:prstGeom>
          </p:spPr>
        </p:pic>
        <p:sp>
          <p:nvSpPr>
            <p:cNvPr id="21" name="20 Rectángulo"/>
            <p:cNvSpPr/>
            <p:nvPr/>
          </p:nvSpPr>
          <p:spPr>
            <a:xfrm>
              <a:off x="4429124" y="3143248"/>
              <a:ext cx="642942" cy="89534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5400" b="1" dirty="0" smtClean="0">
                  <a:ln w="11430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omic Sans MS" pitchFamily="66" charset="0"/>
                </a:rPr>
                <a:t>9</a:t>
              </a:r>
              <a:endParaRPr lang="es-ES" sz="5400" b="1" cap="none" spc="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</TotalTime>
  <Words>6877</Words>
  <Application>Microsoft Office PowerPoint</Application>
  <PresentationFormat>Presentación en pantalla (4:3)</PresentationFormat>
  <Paragraphs>4864</Paragraphs>
  <Slides>52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53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Ileana</dc:creator>
  <cp:lastModifiedBy>Ba-k.com</cp:lastModifiedBy>
  <cp:revision>218</cp:revision>
  <dcterms:created xsi:type="dcterms:W3CDTF">2012-07-14T20:44:08Z</dcterms:created>
  <dcterms:modified xsi:type="dcterms:W3CDTF">2017-09-12T14:49:39Z</dcterms:modified>
</cp:coreProperties>
</file>